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4" r:id="rId3"/>
    <p:sldId id="322" r:id="rId4"/>
    <p:sldId id="351" r:id="rId5"/>
    <p:sldId id="357" r:id="rId6"/>
    <p:sldId id="358" r:id="rId7"/>
    <p:sldId id="360" r:id="rId8"/>
    <p:sldId id="361" r:id="rId9"/>
    <p:sldId id="353" r:id="rId10"/>
    <p:sldId id="356" r:id="rId11"/>
    <p:sldId id="354" r:id="rId12"/>
    <p:sldId id="359" r:id="rId13"/>
    <p:sldId id="355" r:id="rId14"/>
    <p:sldId id="350" r:id="rId15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8"/>
    <a:srgbClr val="0099A7"/>
    <a:srgbClr val="84C5C9"/>
    <a:srgbClr val="005A64"/>
    <a:srgbClr val="0070B8"/>
    <a:srgbClr val="0033CC"/>
    <a:srgbClr val="BB232E"/>
    <a:srgbClr val="00FFCC"/>
    <a:srgbClr val="FF00FF"/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BE5E4-987D-4B4E-ADE3-10EB7BE66CBA}" type="datetimeFigureOut">
              <a:rPr lang="uk-UA" smtClean="0"/>
              <a:t>30.01.2020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06F16-3603-45B6-B872-E4EC80BEEF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9645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7B2FA-DCA6-437B-B0BB-C6A2B4040E2D}" type="datetimeFigureOut">
              <a:rPr lang="uk-UA" smtClean="0"/>
              <a:t>30.01.2020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AEEF6-69C6-4D19-BE3A-BB40A82A5F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1247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044AC250-A37D-4FA2-A5D1-2F4A1B91B5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620" y="329211"/>
            <a:ext cx="2169864" cy="110486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E89F2FA0-5080-42F3-8186-8500E043AE22}"/>
              </a:ext>
            </a:extLst>
          </p:cNvPr>
          <p:cNvSpPr/>
          <p:nvPr userDrawn="1"/>
        </p:nvSpPr>
        <p:spPr>
          <a:xfrm>
            <a:off x="9140456" y="0"/>
            <a:ext cx="3051544" cy="1967499"/>
          </a:xfrm>
          <a:prstGeom prst="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78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Только заголовок">
    <p:bg>
      <p:bgPr>
        <a:solidFill>
          <a:srgbClr val="0099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3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6A4E84C2-526D-4447-86BC-BD03E86EB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282" t="22777" r="14765" b="40387"/>
          <a:stretch/>
        </p:blipFill>
        <p:spPr>
          <a:xfrm>
            <a:off x="7115175" y="5508563"/>
            <a:ext cx="5076825" cy="1349437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8389ED4-E467-4FD2-AAB0-32AF8D2CE053}"/>
              </a:ext>
            </a:extLst>
          </p:cNvPr>
          <p:cNvSpPr/>
          <p:nvPr userDrawn="1"/>
        </p:nvSpPr>
        <p:spPr>
          <a:xfrm>
            <a:off x="0" y="5508563"/>
            <a:ext cx="7286625" cy="1349437"/>
          </a:xfrm>
          <a:prstGeom prst="rect">
            <a:avLst/>
          </a:prstGeom>
          <a:solidFill>
            <a:srgbClr val="84C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34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solidFill>
          <a:srgbClr val="84C5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DD17695-9DD9-4B6B-91CB-7968E03C71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282" t="22777" r="14765" b="40387"/>
          <a:stretch/>
        </p:blipFill>
        <p:spPr>
          <a:xfrm>
            <a:off x="7115175" y="5508563"/>
            <a:ext cx="5076825" cy="134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6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84CF281B-FA5E-4293-941F-17367E19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3F391221-8295-48D8-9DFC-AF85639C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1BED5C88-56C0-42C0-9021-A810F7DEB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31" y="318578"/>
            <a:ext cx="1838351" cy="9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40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195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B1B68959-52E3-41E5-89E6-DF14FCEF2673}" type="datetimeFigureOut">
              <a:rPr lang="uk-UA" smtClean="0"/>
              <a:t>30.01.2020</a:t>
            </a:fld>
            <a:endParaRPr lang="uk-UA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89F3B0C-18E6-41EA-B3E5-15DDA83206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196" y="277368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0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72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7" r:id="rId3"/>
    <p:sldLayoutId id="2147483702" r:id="rId4"/>
    <p:sldLayoutId id="2147483705" r:id="rId5"/>
    <p:sldLayoutId id="2147483703" r:id="rId6"/>
    <p:sldLayoutId id="2147483704" r:id="rId7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097280" y="2398441"/>
            <a:ext cx="10058400" cy="19334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 РОБОТУ </a:t>
            </a:r>
            <a:b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СЕРВІСНОГО ЦЕНТРУ </a:t>
            </a:r>
            <a:b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ДЕРЖАВНОГО 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ЕКСПЕРТНОГО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ЦЕНТРУ МОЗ УКРАЇНИ</a:t>
            </a:r>
            <a:endParaRPr lang="uk-UA" sz="66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97280" y="5203065"/>
            <a:ext cx="10058400" cy="70062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uk-UA" sz="2500" cap="none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608" y="373267"/>
            <a:ext cx="2614112" cy="131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14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видача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0392" y="1845734"/>
            <a:ext cx="9057736" cy="402336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 </a:t>
            </a:r>
            <a:r>
              <a:rPr lang="ru-RU" sz="3600" dirty="0" smtClean="0"/>
              <a:t> </a:t>
            </a:r>
          </a:p>
          <a:p>
            <a:pPr algn="just"/>
            <a:r>
              <a:rPr lang="ru-RU" sz="3600" dirty="0" smtClean="0"/>
              <a:t>   </a:t>
            </a:r>
            <a:r>
              <a:rPr lang="ru-RU" sz="3600" dirty="0" err="1" smtClean="0"/>
              <a:t>Заявник</a:t>
            </a:r>
            <a:r>
              <a:rPr lang="ru-RU" sz="3600" dirty="0" smtClean="0"/>
              <a:t> </a:t>
            </a:r>
            <a:r>
              <a:rPr lang="ru-RU" sz="3600" dirty="0" err="1" smtClean="0"/>
              <a:t>отримує</a:t>
            </a:r>
            <a:r>
              <a:rPr lang="ru-RU" sz="3600" dirty="0" smtClean="0"/>
              <a:t> </a:t>
            </a:r>
            <a:r>
              <a:rPr lang="ru-RU" sz="3600" dirty="0" err="1" smtClean="0"/>
              <a:t>кореспонденцію</a:t>
            </a:r>
            <a:r>
              <a:rPr lang="ru-RU" sz="3600" dirty="0" smtClean="0"/>
              <a:t>,  ставить </a:t>
            </a:r>
            <a:r>
              <a:rPr lang="ru-RU" sz="3600" dirty="0" err="1"/>
              <a:t>свій</a:t>
            </a:r>
            <a:r>
              <a:rPr lang="ru-RU" sz="3600" dirty="0"/>
              <a:t> </a:t>
            </a:r>
            <a:r>
              <a:rPr lang="ru-RU" sz="3600" dirty="0" err="1" smtClean="0"/>
              <a:t>підпис</a:t>
            </a:r>
            <a:r>
              <a:rPr lang="ru-RU" sz="3600" dirty="0"/>
              <a:t> </a:t>
            </a:r>
            <a:r>
              <a:rPr lang="ru-RU" sz="3600" dirty="0" smtClean="0"/>
              <a:t>та </a:t>
            </a:r>
            <a:r>
              <a:rPr lang="ru-RU" sz="3600" dirty="0"/>
              <a:t>дату про </a:t>
            </a:r>
            <a:r>
              <a:rPr lang="ru-RU" sz="3600" dirty="0" err="1"/>
              <a:t>отримання</a:t>
            </a:r>
            <a:r>
              <a:rPr lang="ru-RU" sz="3600" dirty="0"/>
              <a:t> на другому </a:t>
            </a:r>
            <a:r>
              <a:rPr lang="ru-RU" sz="3600" dirty="0" err="1"/>
              <a:t>примірнику</a:t>
            </a:r>
            <a:r>
              <a:rPr lang="ru-RU" sz="3600" dirty="0"/>
              <a:t> документа.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84384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консультації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6428"/>
          </a:xfrm>
        </p:spPr>
        <p:txBody>
          <a:bodyPr/>
          <a:lstStyle/>
          <a:p>
            <a:r>
              <a:rPr lang="uk-UA" dirty="0" smtClean="0"/>
              <a:t>Консультації надаються керівниками структурних підрозділів</a:t>
            </a:r>
          </a:p>
          <a:p>
            <a:r>
              <a:rPr lang="uk-UA" dirty="0" smtClean="0"/>
              <a:t>Запис </a:t>
            </a:r>
            <a:r>
              <a:rPr lang="uk-UA" dirty="0"/>
              <a:t>на консультації </a:t>
            </a:r>
            <a:r>
              <a:rPr lang="uk-UA" dirty="0" smtClean="0"/>
              <a:t>здійснюється </a:t>
            </a:r>
            <a:r>
              <a:rPr lang="uk-UA" dirty="0" err="1"/>
              <a:t>on-line</a:t>
            </a:r>
            <a:r>
              <a:rPr lang="uk-UA" dirty="0"/>
              <a:t> </a:t>
            </a:r>
            <a:r>
              <a:rPr lang="uk-UA" dirty="0" smtClean="0"/>
              <a:t>через ресурс </a:t>
            </a:r>
            <a:r>
              <a:rPr lang="uk-UA" dirty="0" smtClean="0"/>
              <a:t>«</a:t>
            </a:r>
            <a:r>
              <a:rPr lang="en-US" dirty="0" smtClean="0"/>
              <a:t>online </a:t>
            </a:r>
            <a:r>
              <a:rPr lang="uk-UA" dirty="0" smtClean="0"/>
              <a:t>консультація» </a:t>
            </a:r>
            <a:r>
              <a:rPr lang="uk-UA" dirty="0" smtClean="0"/>
              <a:t>з обов’язковим заповненням електронного листа на електронну </a:t>
            </a:r>
            <a:r>
              <a:rPr lang="uk-UA" dirty="0" smtClean="0"/>
              <a:t>пошту</a:t>
            </a:r>
          </a:p>
          <a:p>
            <a:r>
              <a:rPr lang="uk-UA" dirty="0" smtClean="0"/>
              <a:t>Підтвердження</a:t>
            </a:r>
            <a:r>
              <a:rPr lang="uk-UA" dirty="0" smtClean="0"/>
              <a:t> </a:t>
            </a:r>
            <a:r>
              <a:rPr lang="uk-UA" dirty="0" smtClean="0"/>
              <a:t>дати консультації або дати отримання письмової відповіді щодо предмету консультацій заявник отримує наступного робочого дня після </a:t>
            </a:r>
            <a:r>
              <a:rPr lang="uk-UA" dirty="0" err="1"/>
              <a:t>on-line</a:t>
            </a:r>
            <a:r>
              <a:rPr lang="uk-UA" dirty="0"/>
              <a:t> </a:t>
            </a:r>
            <a:r>
              <a:rPr lang="uk-UA" dirty="0" smtClean="0"/>
              <a:t>звернення</a:t>
            </a:r>
          </a:p>
          <a:p>
            <a:r>
              <a:rPr lang="uk-UA" dirty="0" smtClean="0"/>
              <a:t>Письмова відповідь заявнику, що є альтернативою усної консультації, надається заявнику протягом 5 </a:t>
            </a:r>
            <a:r>
              <a:rPr lang="uk-UA" dirty="0"/>
              <a:t>робочих днів після </a:t>
            </a:r>
            <a:r>
              <a:rPr lang="uk-UA" dirty="0" err="1"/>
              <a:t>on-line</a:t>
            </a:r>
            <a:r>
              <a:rPr lang="uk-UA" dirty="0"/>
              <a:t> звернення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Консультації </a:t>
            </a:r>
            <a:r>
              <a:rPr lang="uk-UA" dirty="0" smtClean="0"/>
              <a:t>надаються з 9.30 – 15.00 в кімнаті консультацій на 1 поверсі </a:t>
            </a:r>
            <a:r>
              <a:rPr lang="uk-UA" dirty="0" smtClean="0"/>
              <a:t>або </a:t>
            </a:r>
            <a:r>
              <a:rPr lang="uk-UA" dirty="0" smtClean="0"/>
              <a:t>інших робочих приміщеннях Центру, визначених керівництвом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2810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271" y="0"/>
            <a:ext cx="8606340" cy="1195100"/>
          </a:xfrm>
        </p:spPr>
        <p:txBody>
          <a:bodyPr/>
          <a:lstStyle/>
          <a:p>
            <a:r>
              <a:rPr lang="uk-UA" dirty="0" smtClean="0"/>
              <a:t>Популярні запитання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502" y="1195100"/>
            <a:ext cx="8518625" cy="562277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85228" y="6021420"/>
            <a:ext cx="7180959" cy="363239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1B8"/>
                </a:solidFill>
              </a:rPr>
              <a:t>http://www.dec.gov.ua/index.php/ua/moji-zapitannya</a:t>
            </a:r>
            <a:endParaRPr lang="uk-UA" dirty="0">
              <a:solidFill>
                <a:srgbClr val="0071B8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389124" y="1042057"/>
            <a:ext cx="1945532" cy="7393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3884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Інформація про підписані зі сторони Центру договори заявник отримає електронної поштою протягом наступного дня після підписання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Щодня оновлена інформація про направлення МОЗ буде розміщена в «Меню заявника» у файлі, формат якого передбачає функцію пошуку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В </a:t>
            </a:r>
            <a:r>
              <a:rPr lang="uk-UA" dirty="0">
                <a:solidFill>
                  <a:schemeClr val="tx1"/>
                </a:solidFill>
              </a:rPr>
              <a:t>інформаційній системі «Візуалізація </a:t>
            </a:r>
            <a:r>
              <a:rPr lang="uk-UA" dirty="0" smtClean="0">
                <a:solidFill>
                  <a:schemeClr val="tx1"/>
                </a:solidFill>
              </a:rPr>
              <a:t>2.0» -  відображена інформація стосовно проходження матеріалів лікарського засобу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Електронні версії інструкції для медичного застосування будуть прийматись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tx1"/>
                </a:solidFill>
              </a:rPr>
              <a:t>електронною поштою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instruction@dec.gov.ua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З 15.00 до 17.00 у Пн – Чт та з 14.00 до 16.00 у Пт та </a:t>
            </a:r>
            <a:r>
              <a:rPr lang="uk-UA" dirty="0" err="1" smtClean="0">
                <a:solidFill>
                  <a:schemeClr val="tx1"/>
                </a:solidFill>
              </a:rPr>
              <a:t>передсв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  <a:r>
              <a:rPr lang="uk-UA" dirty="0" smtClean="0">
                <a:solidFill>
                  <a:schemeClr val="tx1"/>
                </a:solidFill>
              </a:rPr>
              <a:t>яткові дні у кімнаті консультацій на 1 поверсі надаються консультації юристів Центру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0507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4012F9EA-DA14-4AC2-8CDC-55907B634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432" y="548670"/>
            <a:ext cx="10066767" cy="731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914" tIns="44456" rIns="88914" bIns="44456" anchor="ctr"/>
          <a:lstStyle>
            <a:lvl1pPr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85000"/>
              </a:lnSpc>
              <a:spcBef>
                <a:spcPct val="0"/>
              </a:spcBef>
              <a:defRPr/>
            </a:pPr>
            <a:r>
              <a:rPr lang="uk-UA" altLang="uk-UA" sz="2800" cap="all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 НОВОГО ДЛЯ ЗАЯВНИКА</a:t>
            </a:r>
            <a:endParaRPr lang="ru-RU" altLang="uk-UA" sz="2800" cap="all" spc="-5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F8B581C-6EE3-4ACE-B34F-AE7C855D2138}"/>
              </a:ext>
            </a:extLst>
          </p:cNvPr>
          <p:cNvSpPr/>
          <p:nvPr/>
        </p:nvSpPr>
        <p:spPr>
          <a:xfrm>
            <a:off x="5410171" y="2792810"/>
            <a:ext cx="54669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Сервісний центр почне працювати у березні </a:t>
            </a:r>
            <a:r>
              <a:rPr lang="uk-U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 року.</a:t>
            </a:r>
            <a:endParaRPr lang="uk-UA" sz="16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uk-UA" sz="16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Кожен ваш відгук важливий для того, </a:t>
            </a:r>
            <a:r>
              <a:rPr lang="uk-U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 </a:t>
            </a: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послуги Центру ставали кращими!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A54C24F-2FF1-4E70-AEAA-7BD0758F11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1711084"/>
            <a:ext cx="3250018" cy="4598245"/>
          </a:xfrm>
          <a:prstGeom prst="rect">
            <a:avLst/>
          </a:prstGeom>
        </p:spPr>
      </p:pic>
      <p:sp>
        <p:nvSpPr>
          <p:cNvPr id="6" name="Заголовок 2">
            <a:extLst>
              <a:ext uri="{FF2B5EF4-FFF2-40B4-BE49-F238E27FC236}">
                <a16:creationId xmlns="" xmlns:a16="http://schemas.microsoft.com/office/drawing/2014/main" id="{70C73C6B-9902-42C9-83FE-2238BF64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279" y="5520319"/>
            <a:ext cx="5434777" cy="789010"/>
          </a:xfrm>
        </p:spPr>
        <p:txBody>
          <a:bodyPr>
            <a:normAutofit/>
          </a:bodyPr>
          <a:lstStyle/>
          <a:p>
            <a:r>
              <a:rPr lang="ru-RU" sz="4000" dirty="0" err="1"/>
              <a:t>Дякую</a:t>
            </a:r>
            <a:r>
              <a:rPr lang="ru-RU" sz="4000" dirty="0"/>
              <a:t> за </a:t>
            </a:r>
            <a:r>
              <a:rPr lang="ru-RU" sz="4000" dirty="0" err="1"/>
              <a:t>увагу</a:t>
            </a:r>
            <a:r>
              <a:rPr lang="ru-RU" sz="4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1087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Рисунок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230" y="1038551"/>
            <a:ext cx="9531774" cy="5643345"/>
          </a:xfrm>
          <a:prstGeom prst="rect">
            <a:avLst/>
          </a:prstGeom>
        </p:spPr>
      </p:pic>
      <p:sp>
        <p:nvSpPr>
          <p:cNvPr id="3" name="Выноска 1 (граница и черта) 2"/>
          <p:cNvSpPr/>
          <p:nvPr/>
        </p:nvSpPr>
        <p:spPr>
          <a:xfrm>
            <a:off x="6050602" y="5603130"/>
            <a:ext cx="1760708" cy="846307"/>
          </a:xfrm>
          <a:prstGeom prst="accentBorderCallout1">
            <a:avLst>
              <a:gd name="adj1" fmla="val 2872"/>
              <a:gd name="adj2" fmla="val -8681"/>
              <a:gd name="adj3" fmla="val -231979"/>
              <a:gd name="adj4" fmla="val -40032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rgbClr val="0099A7"/>
                </a:solidFill>
              </a:rPr>
              <a:t>Управління зовнішніх комунікацій </a:t>
            </a:r>
          </a:p>
        </p:txBody>
      </p:sp>
    </p:spTree>
    <p:extLst>
      <p:ext uri="{BB962C8B-B14F-4D97-AF65-F5344CB8AC3E}">
        <p14:creationId xmlns:p14="http://schemas.microsoft.com/office/powerpoint/2010/main" val="106542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61296" y="723014"/>
            <a:ext cx="10058400" cy="556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cap="al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Пріоритети</a:t>
            </a:r>
            <a:r>
              <a:rPr lang="uk-UA" sz="2800" b="1" dirty="0">
                <a:solidFill>
                  <a:srgbClr val="005A64"/>
                </a:solidFill>
              </a:rPr>
              <a:t> </a:t>
            </a:r>
            <a:r>
              <a:rPr lang="uk-UA" sz="2800" cap="al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2019 рік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27051" y="1436913"/>
            <a:ext cx="10058400" cy="483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</a:p>
          <a:p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Удосконалення </a:t>
            </a: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внутрішніх</a:t>
            </a: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комунікацій (виробничі процеси, матриця відповідальності, розвиток системи управління якістю за стандартом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ISO</a:t>
            </a: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9001:2015)</a:t>
            </a:r>
          </a:p>
          <a:p>
            <a:endParaRPr lang="uk-UA" sz="16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16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ІІ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Удосконалення </a:t>
            </a: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зовнішніх</a:t>
            </a: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комунікацій </a:t>
            </a:r>
            <a:r>
              <a:rPr lang="uk-U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uk-UA" sz="16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Сервісний </a:t>
            </a:r>
            <a:r>
              <a:rPr lang="uk-UA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</a:t>
            </a: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аудит систем </a:t>
            </a:r>
            <a:r>
              <a:rPr lang="uk-U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фармаконагляду</a:t>
            </a: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endParaRPr lang="uk-UA" sz="16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16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ІІІ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Удосконалення </a:t>
            </a: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Державного реєстру </a:t>
            </a: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лікарських </a:t>
            </a:r>
            <a:r>
              <a:rPr lang="uk-U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засобів України</a:t>
            </a:r>
            <a:endParaRPr lang="uk-UA" sz="16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uk-UA" sz="16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16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</a:t>
            </a:r>
            <a:r>
              <a:rPr lang="en-US" sz="16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Розробка та впровадження </a:t>
            </a: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електронного архіву</a:t>
            </a:r>
          </a:p>
          <a:p>
            <a:endParaRPr lang="uk-UA" sz="16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Удосконалення </a:t>
            </a: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системи безпеки 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30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>
            <a:extLst>
              <a:ext uri="{FF2B5EF4-FFF2-40B4-BE49-F238E27FC236}">
                <a16:creationId xmlns="" xmlns:a16="http://schemas.microsoft.com/office/drawing/2014/main" id="{316A895C-8BC3-4923-878D-4BF2B9FE7F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109923"/>
              </p:ext>
            </p:extLst>
          </p:nvPr>
        </p:nvGraphicFramePr>
        <p:xfrm>
          <a:off x="1086256" y="1379707"/>
          <a:ext cx="10038943" cy="482377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25163">
                  <a:extLst>
                    <a:ext uri="{9D8B030D-6E8A-4147-A177-3AD203B41FA5}">
                      <a16:colId xmlns="" xmlns:a16="http://schemas.microsoft.com/office/drawing/2014/main" val="778700033"/>
                    </a:ext>
                  </a:extLst>
                </a:gridCol>
                <a:gridCol w="584790">
                  <a:extLst>
                    <a:ext uri="{9D8B030D-6E8A-4147-A177-3AD203B41FA5}">
                      <a16:colId xmlns="" xmlns:a16="http://schemas.microsoft.com/office/drawing/2014/main" val="209601200"/>
                    </a:ext>
                  </a:extLst>
                </a:gridCol>
                <a:gridCol w="4828990">
                  <a:extLst>
                    <a:ext uri="{9D8B030D-6E8A-4147-A177-3AD203B41FA5}">
                      <a16:colId xmlns="" xmlns:a16="http://schemas.microsoft.com/office/drawing/2014/main" val="2072958122"/>
                    </a:ext>
                  </a:extLst>
                </a:gridCol>
              </a:tblGrid>
              <a:tr h="403203">
                <a:tc>
                  <a:txBody>
                    <a:bodyPr/>
                    <a:lstStyle/>
                    <a:p>
                      <a:pPr algn="r"/>
                      <a:r>
                        <a:rPr lang="uk-UA" sz="1800" b="1" dirty="0">
                          <a:solidFill>
                            <a:srgbClr val="0099A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Було</a:t>
                      </a:r>
                      <a:endParaRPr lang="ru-RU" sz="1800" b="1" dirty="0">
                        <a:solidFill>
                          <a:srgbClr val="0099A7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b="1" dirty="0">
                        <a:solidFill>
                          <a:srgbClr val="0099A7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b="1" dirty="0">
                          <a:solidFill>
                            <a:srgbClr val="0099A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Буде</a:t>
                      </a:r>
                      <a:endParaRPr lang="ru-RU" sz="1800" b="1" dirty="0">
                        <a:solidFill>
                          <a:srgbClr val="0099A7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17233611"/>
                  </a:ext>
                </a:extLst>
              </a:tr>
              <a:tr h="563379">
                <a:tc>
                  <a:txBody>
                    <a:bodyPr/>
                    <a:lstStyle/>
                    <a:p>
                      <a:pPr algn="r"/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Прийом заявників: 9.30-12.00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r"/>
                      <a:endParaRPr lang="uk-UA" sz="14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r"/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 </a:t>
                      </a:r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дні на тиждень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Прийом заявників: </a:t>
                      </a:r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9.30-15.00 (Пн-Чт),</a:t>
                      </a:r>
                      <a:r>
                        <a:rPr lang="uk-UA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           9.30-14.00 (Пт, </a:t>
                      </a:r>
                      <a:r>
                        <a:rPr lang="uk-UA" sz="14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передсв</a:t>
                      </a:r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.)</a:t>
                      </a:r>
                    </a:p>
                    <a:p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«Єдине вікно МОЗ»  9.30</a:t>
                      </a:r>
                      <a:r>
                        <a:rPr lang="uk-UA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-17.30 </a:t>
                      </a:r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(Пн-Чт)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9.30-14.00 (Пт, </a:t>
                      </a:r>
                      <a:r>
                        <a:rPr lang="uk-UA" sz="14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передсв</a:t>
                      </a:r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.)</a:t>
                      </a:r>
                    </a:p>
                    <a:p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5 </a:t>
                      </a:r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днів на тиждень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26222428"/>
                  </a:ext>
                </a:extLst>
              </a:tr>
              <a:tr h="403203">
                <a:tc>
                  <a:txBody>
                    <a:bodyPr/>
                    <a:lstStyle/>
                    <a:p>
                      <a:pPr algn="r"/>
                      <a:r>
                        <a:rPr lang="en-US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10,5 </a:t>
                      </a:r>
                      <a:r>
                        <a:rPr lang="uk-UA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годин прийому на тиждень</a:t>
                      </a:r>
                      <a:endParaRPr lang="ru-RU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>
                          <a:solidFill>
                            <a:srgbClr val="0071B8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27,5 годин прийому на тиждень </a:t>
                      </a:r>
                      <a:endParaRPr lang="ru-RU" sz="1400" b="1" kern="1200" dirty="0">
                        <a:solidFill>
                          <a:srgbClr val="0071B8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6605692"/>
                  </a:ext>
                </a:extLst>
              </a:tr>
              <a:tr h="42029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Багато живих черг перед кабінетами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Одна електронна черга 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723288"/>
                  </a:ext>
                </a:extLst>
              </a:tr>
              <a:tr h="435935">
                <a:tc>
                  <a:txBody>
                    <a:bodyPr/>
                    <a:lstStyle/>
                    <a:p>
                      <a:pPr algn="r"/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Документи приймав один визначений експерт 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Документи приймає будь-який з 8 операторів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15231044"/>
                  </a:ext>
                </a:extLst>
              </a:tr>
              <a:tr h="563379">
                <a:tc>
                  <a:txBody>
                    <a:bodyPr/>
                    <a:lstStyle/>
                    <a:p>
                      <a:pPr algn="r"/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Експерт мав підстави не приймати документи в заявника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Оператор </a:t>
                      </a:r>
                      <a:r>
                        <a:rPr lang="uk-UA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приймає всі </a:t>
                      </a:r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документи за умови підтвердження повноважень заявника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1335161"/>
                  </a:ext>
                </a:extLst>
              </a:tr>
              <a:tr h="481913">
                <a:tc>
                  <a:txBody>
                    <a:bodyPr/>
                    <a:lstStyle/>
                    <a:p>
                      <a:pPr algn="r"/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Експерт приймав документи та проводив експертизу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Експерт тільки проводить експертизу 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69471943"/>
                  </a:ext>
                </a:extLst>
              </a:tr>
              <a:tr h="48191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kern="1200" dirty="0">
                          <a:solidFill>
                            <a:srgbClr val="0071B8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+45 годин </a:t>
                      </a:r>
                    </a:p>
                    <a:p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експертних робіт кожного експерта на місяць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91030730"/>
                  </a:ext>
                </a:extLst>
              </a:tr>
              <a:tr h="403203">
                <a:tc>
                  <a:txBody>
                    <a:bodyPr/>
                    <a:lstStyle/>
                    <a:p>
                      <a:pPr algn="r"/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Консультації експертів за записом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Консультації експертів за записом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5586264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D7A94BB3-35A7-4DD0-B34F-898103F9C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432" y="548670"/>
            <a:ext cx="10066767" cy="731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914" tIns="44456" rIns="88914" bIns="44456" anchor="ctr"/>
          <a:lstStyle>
            <a:lvl1pPr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3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85000"/>
              </a:lnSpc>
              <a:spcBef>
                <a:spcPct val="0"/>
              </a:spcBef>
              <a:defRPr/>
            </a:pPr>
            <a:r>
              <a:rPr lang="uk-UA" altLang="uk-UA" sz="2800" cap="all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 НОВОГО ДЛЯ ЗАЯВНИКА</a:t>
            </a:r>
            <a:endParaRPr lang="ru-RU" altLang="uk-UA" sz="2800" cap="all" spc="-5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488D56F7-406D-4EBA-AD4D-0C27C1BC860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1" t="17974" r="10188" b="17661"/>
          <a:stretch/>
        </p:blipFill>
        <p:spPr>
          <a:xfrm>
            <a:off x="7994568" y="0"/>
            <a:ext cx="4197432" cy="163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45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Електронна черга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Термінал електронної черги для реєстрації відвідувачів.</a:t>
            </a:r>
          </a:p>
          <a:p>
            <a:pPr algn="ctr"/>
            <a:r>
              <a:rPr lang="uk-UA" dirty="0"/>
              <a:t>Перш ніж отримати необхідну послугу, відвідувач вибирає на сенсорному терміналі відповідний пункт меню, реєструється в черзі та отримує талон з номером черги. Отримавши талон, клієнт очікує своєї черги, спостерігаючи за інформаційними табло електронної черги, на яких відображена інформація про поточного клієнта та номер обслуговуючого </a:t>
            </a:r>
            <a:r>
              <a:rPr lang="ru-RU" dirty="0"/>
              <a:t>оператора</a:t>
            </a:r>
            <a:r>
              <a:rPr lang="uk-UA" dirty="0"/>
              <a:t>. </a:t>
            </a:r>
            <a:endParaRPr lang="en-US" dirty="0" smtClean="0"/>
          </a:p>
          <a:p>
            <a:pPr algn="ctr"/>
            <a:r>
              <a:rPr lang="uk-UA" dirty="0" smtClean="0"/>
              <a:t>Коли </a:t>
            </a:r>
            <a:r>
              <a:rPr lang="uk-UA" dirty="0"/>
              <a:t>на центральному табло електронної черги з'являється </a:t>
            </a:r>
            <a:r>
              <a:rPr lang="uk-UA" dirty="0" smtClean="0"/>
              <a:t>реєстраційний </a:t>
            </a:r>
            <a:r>
              <a:rPr lang="uk-UA" dirty="0"/>
              <a:t>номер </a:t>
            </a:r>
            <a:r>
              <a:rPr lang="uk-UA" dirty="0" smtClean="0"/>
              <a:t>заявника із </a:t>
            </a:r>
            <a:r>
              <a:rPr lang="uk-UA" dirty="0"/>
              <a:t>зазначенням номера обслуговуючого </a:t>
            </a:r>
            <a:r>
              <a:rPr lang="uk-UA" dirty="0" smtClean="0"/>
              <a:t>оператора, проходить </a:t>
            </a:r>
            <a:r>
              <a:rPr lang="uk-UA" dirty="0"/>
              <a:t>до вікна </a:t>
            </a:r>
            <a:r>
              <a:rPr lang="uk-UA" dirty="0" smtClean="0"/>
              <a:t>обслуговування.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4409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Прийом. </a:t>
            </a:r>
            <a:r>
              <a:rPr lang="en-US" dirty="0"/>
              <a:t>Check-list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015290"/>
              </p:ext>
            </p:extLst>
          </p:nvPr>
        </p:nvGraphicFramePr>
        <p:xfrm>
          <a:off x="457200" y="1846263"/>
          <a:ext cx="11231589" cy="438391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067547"/>
                <a:gridCol w="1067547"/>
                <a:gridCol w="557545"/>
                <a:gridCol w="557545"/>
                <a:gridCol w="557545"/>
                <a:gridCol w="557545"/>
                <a:gridCol w="3154385"/>
                <a:gridCol w="557545"/>
                <a:gridCol w="3154385"/>
              </a:tblGrid>
              <a:tr h="337261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Номер  реєстраційної форми, дата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7422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Назва л/з, форма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7422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Заявник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95858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Вихідний номер супровідного листа, дата (кореспондента)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7422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Оплата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так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ні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3215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Кількість томів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Кількість аркушів, сторінок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Кількість екземплярів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Примітка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</a:tr>
              <a:tr h="193563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Д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У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Ь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І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</a:tr>
              <a:tr h="19356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ІІ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</a:tr>
              <a:tr h="19356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ІІІ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</a:tr>
              <a:tr h="19356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І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</a:tr>
              <a:tr h="3871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</a:tr>
              <a:tr h="35484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Відмовлено, причина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5484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Прийнято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оператором ВКК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Дата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Підпис, ПІБ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33" marR="579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019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Причина відмови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РЕЄСТРАЦІЙНА </a:t>
            </a:r>
            <a:r>
              <a:rPr lang="uk-UA" b="1" dirty="0" smtClean="0"/>
              <a:t>ФОРМА</a:t>
            </a:r>
            <a:r>
              <a:rPr lang="uk-UA" dirty="0"/>
              <a:t> </a:t>
            </a:r>
          </a:p>
          <a:p>
            <a:pPr lvl="0"/>
            <a:r>
              <a:rPr lang="uk-UA" dirty="0" smtClean="0"/>
              <a:t>-відсутня </a:t>
            </a:r>
            <a:r>
              <a:rPr lang="uk-UA" dirty="0"/>
              <a:t>заява МОЗ за процедурою реєстрація/перереєстрація/внесення змін  на </a:t>
            </a:r>
            <a:r>
              <a:rPr lang="uk-UA" dirty="0" smtClean="0"/>
              <a:t> </a:t>
            </a:r>
            <a:r>
              <a:rPr lang="uk-UA" dirty="0"/>
              <a:t>лікарський засіб</a:t>
            </a:r>
          </a:p>
          <a:p>
            <a:pPr lvl="0"/>
            <a:r>
              <a:rPr lang="uk-UA" dirty="0" smtClean="0"/>
              <a:t>-термін </a:t>
            </a:r>
            <a:r>
              <a:rPr lang="uk-UA" dirty="0"/>
              <a:t>дії листа-направлення МОЗ вичерпано</a:t>
            </a:r>
          </a:p>
          <a:p>
            <a:pPr lvl="0"/>
            <a:r>
              <a:rPr lang="uk-UA" dirty="0" smtClean="0"/>
              <a:t>-відсутня </a:t>
            </a:r>
            <a:r>
              <a:rPr lang="uk-UA" dirty="0"/>
              <a:t>печатка, підпис</a:t>
            </a:r>
          </a:p>
          <a:p>
            <a:pPr lvl="0"/>
            <a:r>
              <a:rPr lang="ru-RU" dirty="0" smtClean="0"/>
              <a:t>-</a:t>
            </a:r>
            <a:r>
              <a:rPr lang="ru-RU" dirty="0" err="1" smtClean="0"/>
              <a:t>відсутні</a:t>
            </a:r>
            <a:r>
              <a:rPr lang="ru-RU" dirty="0" smtClean="0"/>
              <a:t> </a:t>
            </a:r>
            <a:r>
              <a:rPr lang="ru-RU" dirty="0" err="1" smtClean="0"/>
              <a:t>додатки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додаються</a:t>
            </a:r>
            <a:r>
              <a:rPr lang="ru-RU" dirty="0"/>
              <a:t> до </a:t>
            </a:r>
            <a:r>
              <a:rPr lang="ru-RU" dirty="0" err="1"/>
              <a:t>реєстраційної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;</a:t>
            </a:r>
            <a:endParaRPr lang="uk-UA" dirty="0"/>
          </a:p>
          <a:p>
            <a:pPr lvl="0"/>
            <a:r>
              <a:rPr lang="uk-UA" dirty="0"/>
              <a:t>Реєстраційна форма щодо внесення змін не може бути прийнята до розгляду, </a:t>
            </a:r>
            <a:r>
              <a:rPr lang="uk-UA" dirty="0" smtClean="0"/>
              <a:t>якщо </a:t>
            </a:r>
            <a:r>
              <a:rPr lang="uk-UA" dirty="0"/>
              <a:t>закінчився термін дії реєстраційного посвідчення</a:t>
            </a:r>
          </a:p>
          <a:p>
            <a:r>
              <a:rPr lang="uk-UA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431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Причина відмови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004" y="2026889"/>
            <a:ext cx="10058400" cy="402336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МАТЕРІАЛИ РЕЄСТРАЦІЙНОГО </a:t>
            </a:r>
            <a:r>
              <a:rPr lang="uk-UA" b="1" dirty="0" smtClean="0"/>
              <a:t>ДОСЬЄ</a:t>
            </a:r>
            <a:endParaRPr lang="uk-UA" sz="1600" dirty="0"/>
          </a:p>
          <a:p>
            <a:r>
              <a:rPr lang="uk-UA" dirty="0"/>
              <a:t>-</a:t>
            </a:r>
            <a:r>
              <a:rPr lang="uk-UA" dirty="0" smtClean="0"/>
              <a:t> </a:t>
            </a:r>
            <a:r>
              <a:rPr lang="uk-UA" dirty="0"/>
              <a:t>подаються після оплати рахунку вартості експертних робіт та державного збору (за необхідності</a:t>
            </a:r>
            <a:r>
              <a:rPr lang="uk-UA" dirty="0" smtClean="0"/>
              <a:t>)</a:t>
            </a:r>
            <a:endParaRPr lang="uk-UA" sz="1100" dirty="0"/>
          </a:p>
          <a:p>
            <a:r>
              <a:rPr lang="uk-UA" dirty="0" smtClean="0"/>
              <a:t>- </a:t>
            </a:r>
            <a:r>
              <a:rPr lang="uk-UA" dirty="0"/>
              <a:t>термін дії листа-направлення МОЗ та /або листа (одноразово) з обґрунтуванням строку відстрочення їх надання (не більше ніж 20 робочих днів) </a:t>
            </a:r>
            <a:r>
              <a:rPr lang="uk-UA" dirty="0" smtClean="0"/>
              <a:t>вичерпано</a:t>
            </a:r>
            <a:endParaRPr lang="uk-UA" sz="1100" dirty="0"/>
          </a:p>
          <a:p>
            <a:r>
              <a:rPr lang="uk-UA" dirty="0" smtClean="0"/>
              <a:t>- термін </a:t>
            </a:r>
            <a:r>
              <a:rPr lang="uk-UA" dirty="0"/>
              <a:t>дії листа-направлення МОЗ вичерпано та відсутня інформація про лист щодо подовження терміну надання </a:t>
            </a:r>
            <a:r>
              <a:rPr lang="uk-UA" dirty="0" smtClean="0"/>
              <a:t>реєстраційних матеріалів</a:t>
            </a:r>
            <a:endParaRPr lang="uk-UA" sz="1100" dirty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- </a:t>
            </a:r>
            <a:r>
              <a:rPr lang="uk-UA" dirty="0"/>
              <a:t>і</a:t>
            </a:r>
            <a:r>
              <a:rPr lang="uk-UA" dirty="0" smtClean="0"/>
              <a:t>нформація </a:t>
            </a:r>
            <a:r>
              <a:rPr lang="uk-UA" dirty="0"/>
              <a:t>зазначена в супровідному листі не відповідає наданим </a:t>
            </a:r>
            <a:r>
              <a:rPr lang="uk-UA" dirty="0" smtClean="0"/>
              <a:t>матеріалам</a:t>
            </a:r>
            <a:endParaRPr lang="uk-UA" sz="1100" dirty="0"/>
          </a:p>
          <a:p>
            <a:pPr marL="0" indent="0">
              <a:buNone/>
            </a:pPr>
            <a:r>
              <a:rPr lang="uk-UA" sz="1100" dirty="0"/>
              <a:t> </a:t>
            </a:r>
            <a:r>
              <a:rPr lang="uk-UA" sz="1600" dirty="0" smtClean="0"/>
              <a:t>- </a:t>
            </a:r>
            <a:r>
              <a:rPr lang="uk-UA" dirty="0" smtClean="0"/>
              <a:t>відсутня</a:t>
            </a:r>
            <a:r>
              <a:rPr lang="uk-UA" dirty="0"/>
              <a:t> </a:t>
            </a:r>
            <a:r>
              <a:rPr lang="uk-UA" dirty="0" smtClean="0"/>
              <a:t>нумерація сторінок/аркушів</a:t>
            </a:r>
            <a:endParaRPr lang="uk-UA" sz="1100" dirty="0"/>
          </a:p>
          <a:p>
            <a:r>
              <a:rPr lang="uk-UA" dirty="0"/>
              <a:t> </a:t>
            </a:r>
            <a:endParaRPr lang="uk-UA" sz="16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11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Прийом. </a:t>
            </a:r>
            <a:r>
              <a:rPr lang="en-US" dirty="0" smtClean="0"/>
              <a:t>Non Check-list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737361"/>
            <a:ext cx="10058400" cy="4775582"/>
          </a:xfrm>
        </p:spPr>
        <p:txBody>
          <a:bodyPr>
            <a:normAutofit fontScale="25000" lnSpcReduction="20000"/>
          </a:bodyPr>
          <a:lstStyle/>
          <a:p>
            <a:r>
              <a:rPr lang="en-US" sz="4800" dirty="0" smtClean="0"/>
              <a:t>                                  </a:t>
            </a:r>
            <a:r>
              <a:rPr lang="uk-UA" sz="4800" dirty="0" smtClean="0"/>
              <a:t>При </a:t>
            </a:r>
            <a:r>
              <a:rPr lang="uk-UA" sz="4800" dirty="0"/>
              <a:t>потребі відмітка про отримання проставляється штампом.</a:t>
            </a:r>
          </a:p>
          <a:p>
            <a:pPr lvl="0"/>
            <a:r>
              <a:rPr lang="uk-UA" sz="4800" dirty="0"/>
              <a:t>Звіти з безпеки лікарського засобу.</a:t>
            </a:r>
          </a:p>
          <a:p>
            <a:pPr lvl="0"/>
            <a:r>
              <a:rPr lang="uk-UA" sz="4800" dirty="0"/>
              <a:t>Повідомлення про побічну реакцію при застосуванні лікарських засобів.</a:t>
            </a:r>
          </a:p>
          <a:p>
            <a:pPr lvl="0"/>
            <a:r>
              <a:rPr lang="uk-UA" sz="4800" dirty="0"/>
              <a:t>Звіт клінічного випробовування.</a:t>
            </a:r>
          </a:p>
          <a:p>
            <a:pPr lvl="0"/>
            <a:r>
              <a:rPr lang="uk-UA" sz="4800" dirty="0"/>
              <a:t>Повідомлення про початок/завершення клінічного випробовування.</a:t>
            </a:r>
          </a:p>
          <a:p>
            <a:pPr lvl="0"/>
            <a:r>
              <a:rPr lang="uk-UA" sz="4800" dirty="0"/>
              <a:t>Повідомлення про побічну реакцію при клінічних випробуваннях лікарських засобів.</a:t>
            </a:r>
          </a:p>
          <a:p>
            <a:pPr lvl="0"/>
            <a:r>
              <a:rPr lang="uk-UA" sz="4800" dirty="0"/>
              <a:t>Гарантійні листи ( подовження строку подання  матеріалів,  оплати рахунка).</a:t>
            </a:r>
          </a:p>
          <a:p>
            <a:pPr lvl="0"/>
            <a:r>
              <a:rPr lang="uk-UA" sz="4800" dirty="0"/>
              <a:t>Уточнення до реєстраційної форми.</a:t>
            </a:r>
          </a:p>
          <a:p>
            <a:pPr lvl="0"/>
            <a:r>
              <a:rPr lang="uk-UA" sz="4800" dirty="0"/>
              <a:t>Апеляція на рішення експертизи.</a:t>
            </a:r>
          </a:p>
          <a:p>
            <a:pPr lvl="0"/>
            <a:r>
              <a:rPr lang="uk-UA" sz="4800" dirty="0"/>
              <a:t>Лист про зняття з розгляду заяви про реєстрацію  (перереєстрацію), внесення змін до реєстраційних матеріалів.</a:t>
            </a:r>
          </a:p>
          <a:p>
            <a:pPr lvl="0"/>
            <a:r>
              <a:rPr lang="uk-UA" sz="4800" dirty="0"/>
              <a:t>Підтвердження оплати щодо державного збору. </a:t>
            </a:r>
          </a:p>
          <a:p>
            <a:pPr lvl="0"/>
            <a:r>
              <a:rPr lang="uk-UA" sz="4800" dirty="0"/>
              <a:t>Лист про виправлення технічної помилки в заяві на реєстрацію.</a:t>
            </a:r>
          </a:p>
          <a:p>
            <a:pPr lvl="0"/>
            <a:r>
              <a:rPr lang="uk-UA" sz="4800" dirty="0"/>
              <a:t>Листи щодо подовження термінів редакційного узгодження проектів документів.</a:t>
            </a:r>
          </a:p>
          <a:p>
            <a:pPr lvl="0"/>
            <a:r>
              <a:rPr lang="uk-UA" sz="4800" dirty="0"/>
              <a:t>Лист про доступ до системи візуалізації.</a:t>
            </a:r>
          </a:p>
          <a:p>
            <a:pPr lvl="0"/>
            <a:r>
              <a:rPr lang="uk-UA" sz="4800" dirty="0"/>
              <a:t>Листи щодо надання інформації щодо етапів проходження реєстраційних матеріалів</a:t>
            </a:r>
          </a:p>
          <a:p>
            <a:pPr lvl="0"/>
            <a:r>
              <a:rPr lang="uk-UA" sz="4800" dirty="0"/>
              <a:t>Інше.</a:t>
            </a:r>
          </a:p>
          <a:p>
            <a:r>
              <a:rPr lang="uk-UA" dirty="0"/>
              <a:t/>
            </a:r>
            <a:br>
              <a:rPr lang="uk-UA" dirty="0"/>
            </a:br>
            <a:r>
              <a:rPr lang="uk-UA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098941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4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070B8"/>
      </a:accent1>
      <a:accent2>
        <a:srgbClr val="0099A7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4179</TotalTime>
  <Words>731</Words>
  <Application>Microsoft Office PowerPoint</Application>
  <PresentationFormat>Широкоэкранный</PresentationFormat>
  <Paragraphs>153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Times New Roman</vt:lpstr>
      <vt:lpstr>Verdana</vt:lpstr>
      <vt:lpstr>Ретро</vt:lpstr>
      <vt:lpstr>ПРО РОБОТУ  СЕРВІСНОГО ЦЕНТРУ  ДЕРЖАВНОГО ЕКСПЕРТНОГО ЦЕНТРУ МОЗ УКРАЇНИ</vt:lpstr>
      <vt:lpstr>Презентация PowerPoint</vt:lpstr>
      <vt:lpstr>Презентация PowerPoint</vt:lpstr>
      <vt:lpstr>Презентация PowerPoint</vt:lpstr>
      <vt:lpstr>Електронна черга</vt:lpstr>
      <vt:lpstr>Прийом. Check-list</vt:lpstr>
      <vt:lpstr>Причина відмови</vt:lpstr>
      <vt:lpstr>Причина відмови</vt:lpstr>
      <vt:lpstr>Прийом. Non Check-list</vt:lpstr>
      <vt:lpstr>видача</vt:lpstr>
      <vt:lpstr>консультації</vt:lpstr>
      <vt:lpstr>Популярні запитання</vt:lpstr>
      <vt:lpstr>різне</vt:lpstr>
      <vt:lpstr>Дякую за увагу!</vt:lpstr>
    </vt:vector>
  </TitlesOfParts>
  <Company>Державний експертний центр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Садовнича Ольга Олегівна</dc:creator>
  <cp:lastModifiedBy>Космінський Роман Віталійович</cp:lastModifiedBy>
  <cp:revision>229</cp:revision>
  <cp:lastPrinted>2019-02-26T11:00:51Z</cp:lastPrinted>
  <dcterms:created xsi:type="dcterms:W3CDTF">2017-09-26T09:13:16Z</dcterms:created>
  <dcterms:modified xsi:type="dcterms:W3CDTF">2020-01-30T09:18:52Z</dcterms:modified>
</cp:coreProperties>
</file>