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8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elia Alfaro" initials="NA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CC"/>
    <a:srgbClr val="FBCDDA"/>
    <a:srgbClr val="FF3399"/>
    <a:srgbClr val="DEEBF7"/>
    <a:srgbClr val="FBE5D6"/>
    <a:srgbClr val="D4F6F3"/>
    <a:srgbClr val="30A5C0"/>
    <a:srgbClr val="D8BEEC"/>
    <a:srgbClr val="0000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023" autoAdjust="0"/>
    <p:restoredTop sz="95405" autoAdjust="0"/>
  </p:normalViewPr>
  <p:slideViewPr>
    <p:cSldViewPr snapToGrid="0">
      <p:cViewPr>
        <p:scale>
          <a:sx n="120" d="100"/>
          <a:sy n="120" d="100"/>
        </p:scale>
        <p:origin x="210" y="6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D967F1-8CE3-40D3-BF4A-EE1BD829B896}" type="datetimeFigureOut">
              <a:rPr lang="en-GB" smtClean="0"/>
              <a:t>03/07/2017</a:t>
            </a:fld>
            <a:endParaRPr lang="uk-U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4202CE-0D18-42CA-9988-EC8CD5A868A6}" type="slidenum">
              <a:rPr lang="en-GB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94523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02CE-0D18-42CA-9988-EC8CD5A868A6}" type="slidenum">
              <a:rPr lang="en-GB" smtClean="0"/>
              <a:t>1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07312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C0837-6582-4FCD-A0F8-3234CADE67E0}" type="datetimeFigureOut">
              <a:rPr lang="en-GB" smtClean="0"/>
              <a:t>03/07/2017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29AC-2159-4F14-BE10-24DF4B3D8D8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5449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C0837-6582-4FCD-A0F8-3234CADE67E0}" type="datetimeFigureOut">
              <a:rPr lang="en-GB" smtClean="0"/>
              <a:t>03/07/2017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29AC-2159-4F14-BE10-24DF4B3D8D8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8235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C0837-6582-4FCD-A0F8-3234CADE67E0}" type="datetimeFigureOut">
              <a:rPr lang="en-GB" smtClean="0"/>
              <a:t>03/07/2017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29AC-2159-4F14-BE10-24DF4B3D8D8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004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C0837-6582-4FCD-A0F8-3234CADE67E0}" type="datetimeFigureOut">
              <a:rPr lang="en-GB" smtClean="0"/>
              <a:t>03/07/2017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29AC-2159-4F14-BE10-24DF4B3D8D8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4455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C0837-6582-4FCD-A0F8-3234CADE67E0}" type="datetimeFigureOut">
              <a:rPr lang="en-GB" smtClean="0"/>
              <a:t>03/07/2017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29AC-2159-4F14-BE10-24DF4B3D8D8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9012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C0837-6582-4FCD-A0F8-3234CADE67E0}" type="datetimeFigureOut">
              <a:rPr lang="en-GB" smtClean="0"/>
              <a:t>03/07/2017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29AC-2159-4F14-BE10-24DF4B3D8D8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4951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C0837-6582-4FCD-A0F8-3234CADE67E0}" type="datetimeFigureOut">
              <a:rPr lang="en-GB" smtClean="0"/>
              <a:t>03/07/2017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29AC-2159-4F14-BE10-24DF4B3D8D8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2329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C0837-6582-4FCD-A0F8-3234CADE67E0}" type="datetimeFigureOut">
              <a:rPr lang="en-GB" smtClean="0"/>
              <a:t>03/07/2017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29AC-2159-4F14-BE10-24DF4B3D8D8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9331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C0837-6582-4FCD-A0F8-3234CADE67E0}" type="datetimeFigureOut">
              <a:rPr lang="en-GB" smtClean="0"/>
              <a:t>03/07/2017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29AC-2159-4F14-BE10-24DF4B3D8D8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4956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C0837-6582-4FCD-A0F8-3234CADE67E0}" type="datetimeFigureOut">
              <a:rPr lang="en-GB" smtClean="0"/>
              <a:t>03/07/2017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29AC-2159-4F14-BE10-24DF4B3D8D8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299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C0837-6582-4FCD-A0F8-3234CADE67E0}" type="datetimeFigureOut">
              <a:rPr lang="en-GB" smtClean="0"/>
              <a:t>03/07/2017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29AC-2159-4F14-BE10-24DF4B3D8D8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0218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C0837-6582-4FCD-A0F8-3234CADE67E0}" type="datetimeFigureOut">
              <a:rPr lang="en-GB" smtClean="0"/>
              <a:t>03/07/2017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129AC-2159-4F14-BE10-24DF4B3D8D8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8512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unded Rectangle 23"/>
          <p:cNvSpPr/>
          <p:nvPr/>
        </p:nvSpPr>
        <p:spPr>
          <a:xfrm>
            <a:off x="72723" y="76200"/>
            <a:ext cx="3845561" cy="6705600"/>
          </a:xfrm>
          <a:prstGeom prst="roundRect">
            <a:avLst>
              <a:gd name="adj" fmla="val 1714"/>
            </a:avLst>
          </a:prstGeom>
          <a:solidFill>
            <a:schemeClr val="bg1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309" name="Rounded Rectangle 308"/>
          <p:cNvSpPr/>
          <p:nvPr/>
        </p:nvSpPr>
        <p:spPr>
          <a:xfrm>
            <a:off x="3970928" y="76200"/>
            <a:ext cx="3627042" cy="6705600"/>
          </a:xfrm>
          <a:prstGeom prst="roundRect">
            <a:avLst>
              <a:gd name="adj" fmla="val 1873"/>
            </a:avLst>
          </a:prstGeom>
          <a:solidFill>
            <a:schemeClr val="bg1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310" name="Rounded Rectangle 309"/>
          <p:cNvSpPr/>
          <p:nvPr/>
        </p:nvSpPr>
        <p:spPr>
          <a:xfrm>
            <a:off x="7656535" y="76200"/>
            <a:ext cx="2175004" cy="6705600"/>
          </a:xfrm>
          <a:prstGeom prst="roundRect">
            <a:avLst>
              <a:gd name="adj" fmla="val 2565"/>
            </a:avLst>
          </a:prstGeom>
          <a:solidFill>
            <a:schemeClr val="bg1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315" name="Rounded Rectangle 314"/>
          <p:cNvSpPr/>
          <p:nvPr/>
        </p:nvSpPr>
        <p:spPr>
          <a:xfrm>
            <a:off x="128535" y="5886887"/>
            <a:ext cx="9650245" cy="415817"/>
          </a:xfrm>
          <a:prstGeom prst="roundRect">
            <a:avLst>
              <a:gd name="adj" fmla="val 8522"/>
            </a:avLst>
          </a:prstGeom>
          <a:solidFill>
            <a:srgbClr val="FFF2CC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313" name="Rounded Rectangle 312"/>
          <p:cNvSpPr/>
          <p:nvPr/>
        </p:nvSpPr>
        <p:spPr>
          <a:xfrm>
            <a:off x="128535" y="4844889"/>
            <a:ext cx="9652201" cy="966549"/>
          </a:xfrm>
          <a:prstGeom prst="roundRect">
            <a:avLst>
              <a:gd name="adj" fmla="val 8229"/>
            </a:avLst>
          </a:prstGeom>
          <a:solidFill>
            <a:srgbClr val="FBCDDA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312" name="Rounded Rectangle 311"/>
          <p:cNvSpPr/>
          <p:nvPr/>
        </p:nvSpPr>
        <p:spPr>
          <a:xfrm>
            <a:off x="128535" y="3232737"/>
            <a:ext cx="9652201" cy="1532822"/>
          </a:xfrm>
          <a:prstGeom prst="roundRect">
            <a:avLst>
              <a:gd name="adj" fmla="val 3835"/>
            </a:avLst>
          </a:prstGeom>
          <a:solidFill>
            <a:srgbClr val="DEEBF7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311" name="Rounded Rectangle 310"/>
          <p:cNvSpPr/>
          <p:nvPr/>
        </p:nvSpPr>
        <p:spPr>
          <a:xfrm>
            <a:off x="128535" y="2149173"/>
            <a:ext cx="9652201" cy="1013264"/>
          </a:xfrm>
          <a:prstGeom prst="roundRect">
            <a:avLst>
              <a:gd name="adj" fmla="val 3035"/>
            </a:avLst>
          </a:prstGeom>
          <a:solidFill>
            <a:srgbClr val="D4F6F3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25" name="Rounded Rectangle 24"/>
          <p:cNvSpPr/>
          <p:nvPr/>
        </p:nvSpPr>
        <p:spPr>
          <a:xfrm>
            <a:off x="128535" y="1440228"/>
            <a:ext cx="9652201" cy="651910"/>
          </a:xfrm>
          <a:prstGeom prst="roundRect">
            <a:avLst>
              <a:gd name="adj" fmla="val 8875"/>
            </a:avLst>
          </a:prstGeom>
          <a:solidFill>
            <a:srgbClr val="FBE5D6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56" name="Hexagon 55"/>
          <p:cNvSpPr/>
          <p:nvPr/>
        </p:nvSpPr>
        <p:spPr>
          <a:xfrm>
            <a:off x="1369229" y="6465053"/>
            <a:ext cx="2110628" cy="184822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8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Мультак</a:t>
            </a:r>
            <a:r>
              <a:rPr lang="uk-UA" sz="800" b="1" baseline="30000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®</a:t>
            </a:r>
            <a:r>
              <a:rPr lang="uk-UA" sz="8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 можна призначати </a:t>
            </a:r>
            <a:endParaRPr lang="uk-UA" sz="800" i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 flipH="1" flipV="1">
            <a:off x="630930" y="1747923"/>
            <a:ext cx="0" cy="435040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1022589" y="5922964"/>
            <a:ext cx="2842207" cy="476726"/>
          </a:xfrm>
          <a:prstGeom prst="flowChartAlternateProcess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endParaRPr lang="uk-UA" sz="3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uk-UA" sz="800" dirty="0">
                <a:latin typeface="Century Gothic" panose="020B0502020202020204" pitchFamily="34" charset="0"/>
              </a:rPr>
              <a:t>Тяжка ниркова недостатність </a:t>
            </a:r>
            <a:r>
              <a:rPr lang="uk-UA" sz="800" dirty="0" smtClean="0">
                <a:latin typeface="Century Gothic" panose="020B0502020202020204" pitchFamily="34" charset="0"/>
                <a:sym typeface="Symbol" panose="05050102010706020507" pitchFamily="18" charset="2"/>
              </a:rPr>
              <a:t>(</a:t>
            </a:r>
            <a:r>
              <a:rPr lang="uk-UA" sz="800" dirty="0" smtClean="0">
                <a:latin typeface="Century Gothic" panose="020B0502020202020204" pitchFamily="34" charset="0"/>
              </a:rPr>
              <a:t>кліренс креатиніну </a:t>
            </a:r>
            <a:r>
              <a:rPr lang="uk-UA" sz="800" dirty="0">
                <a:latin typeface="Century Gothic" panose="020B0502020202020204" pitchFamily="34" charset="0"/>
              </a:rPr>
              <a:t>&lt;30 </a:t>
            </a:r>
            <a:r>
              <a:rPr lang="uk-UA" sz="800" dirty="0" smtClean="0">
                <a:latin typeface="Century Gothic" panose="020B0502020202020204" pitchFamily="34" charset="0"/>
              </a:rPr>
              <a:t>мл/хв)</a:t>
            </a:r>
            <a:endParaRPr lang="uk-UA" sz="800" dirty="0">
              <a:latin typeface="Century Gothic" panose="020B0502020202020204" pitchFamily="34" charset="0"/>
            </a:endParaRPr>
          </a:p>
          <a:p>
            <a:endParaRPr lang="uk-UA" sz="3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Flowchart: Alternate Process 65"/>
          <p:cNvSpPr/>
          <p:nvPr/>
        </p:nvSpPr>
        <p:spPr>
          <a:xfrm>
            <a:off x="1022233" y="4890846"/>
            <a:ext cx="2840521" cy="238363"/>
          </a:xfrm>
          <a:prstGeom prst="flowChartAlternateProcess">
            <a:avLst/>
          </a:prstGeom>
          <a:solidFill>
            <a:schemeClr val="bg1"/>
          </a:solidFill>
          <a:ln>
            <a:solidFill>
              <a:srgbClr val="FF3399"/>
            </a:solidFill>
          </a:ln>
        </p:spPr>
        <p:txBody>
          <a:bodyPr wrap="square">
            <a:spAutoFit/>
          </a:bodyPr>
          <a:lstStyle/>
          <a:p>
            <a:r>
              <a:rPr lang="uk-UA" sz="800" dirty="0">
                <a:latin typeface="Century Gothic" panose="020B0502020202020204" pitchFamily="34" charset="0"/>
              </a:rPr>
              <a:t>Тяжка печінкова недостатність </a:t>
            </a:r>
          </a:p>
        </p:txBody>
      </p:sp>
      <p:sp>
        <p:nvSpPr>
          <p:cNvPr id="105" name="Flowchart: Alternate Process 104"/>
          <p:cNvSpPr/>
          <p:nvPr/>
        </p:nvSpPr>
        <p:spPr>
          <a:xfrm>
            <a:off x="1021341" y="2192903"/>
            <a:ext cx="2845911" cy="340519"/>
          </a:xfrm>
          <a:prstGeom prst="flowChartAlternateProcess">
            <a:avLst/>
          </a:prstGeom>
          <a:solidFill>
            <a:schemeClr val="bg1"/>
          </a:solidFill>
          <a:ln>
            <a:solidFill>
              <a:srgbClr val="30A5C0"/>
            </a:solidFill>
          </a:ln>
        </p:spPr>
        <p:txBody>
          <a:bodyPr wrap="square" rtlCol="0">
            <a:spAutoFit/>
          </a:bodyPr>
          <a:lstStyle/>
          <a:p>
            <a:r>
              <a:rPr lang="uk-UA" sz="700" b="1" dirty="0">
                <a:latin typeface="Century Gothic" panose="020B0502020202020204" pitchFamily="34" charset="0"/>
              </a:rPr>
              <a:t>Серцева недостатність або </a:t>
            </a:r>
            <a:r>
              <a:rPr lang="uk-UA" sz="7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систолічна </a:t>
            </a:r>
            <a:r>
              <a:rPr lang="uk-UA" sz="700" b="1" dirty="0" err="1" smtClean="0">
                <a:solidFill>
                  <a:srgbClr val="7030A0"/>
                </a:solidFill>
                <a:latin typeface="Century Gothic" panose="020B0502020202020204" pitchFamily="34" charset="0"/>
              </a:rPr>
              <a:t>дисфункція</a:t>
            </a:r>
            <a:r>
              <a:rPr lang="uk-UA" sz="7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 лівого шлуночка</a:t>
            </a:r>
            <a:r>
              <a:rPr lang="uk-UA" sz="700" b="1" dirty="0" smtClean="0">
                <a:latin typeface="Century Gothic" panose="020B0502020202020204" pitchFamily="34" charset="0"/>
              </a:rPr>
              <a:t> в </a:t>
            </a:r>
            <a:r>
              <a:rPr lang="uk-UA" sz="700" b="1" dirty="0">
                <a:latin typeface="Century Gothic" panose="020B0502020202020204" pitchFamily="34" charset="0"/>
              </a:rPr>
              <a:t>анамнезі або на </a:t>
            </a:r>
            <a:r>
              <a:rPr lang="uk-UA" sz="700" b="1" dirty="0" smtClean="0">
                <a:latin typeface="Century Gothic" panose="020B0502020202020204" pitchFamily="34" charset="0"/>
              </a:rPr>
              <a:t>даний </a:t>
            </a:r>
            <a:r>
              <a:rPr lang="uk-UA" sz="700" b="1" dirty="0">
                <a:latin typeface="Century Gothic" panose="020B0502020202020204" pitchFamily="34" charset="0"/>
              </a:rPr>
              <a:t>час</a:t>
            </a:r>
            <a:endParaRPr lang="uk-UA" sz="700" b="1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1021273" y="1503384"/>
            <a:ext cx="2849734" cy="459700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uk-UA" sz="700" b="1" dirty="0">
                <a:latin typeface="Century Gothic" panose="020B0502020202020204" pitchFamily="34" charset="0"/>
              </a:rPr>
              <a:t>Постійна ФП при тривалості ФП </a:t>
            </a:r>
            <a:r>
              <a:rPr lang="uk-UA" sz="700" b="1" dirty="0" smtClean="0">
                <a:latin typeface="Century Gothic" panose="020B0502020202020204" pitchFamily="34" charset="0"/>
              </a:rPr>
              <a:t>≥</a:t>
            </a:r>
            <a:r>
              <a:rPr lang="uk-UA" sz="700" b="1" dirty="0">
                <a:latin typeface="Century Gothic" panose="020B0502020202020204" pitchFamily="34" charset="0"/>
              </a:rPr>
              <a:t>6 місяців (або тривалість невідома</a:t>
            </a:r>
            <a:r>
              <a:rPr lang="uk-UA" sz="700" b="1" dirty="0" smtClean="0">
                <a:latin typeface="Century Gothic" panose="020B0502020202020204" pitchFamily="34" charset="0"/>
              </a:rPr>
              <a:t>), і при цьому спроби відновити </a:t>
            </a:r>
            <a:r>
              <a:rPr lang="uk-UA" sz="700" b="1" dirty="0">
                <a:latin typeface="Century Gothic" panose="020B0502020202020204" pitchFamily="34" charset="0"/>
              </a:rPr>
              <a:t>синусовий ритм </a:t>
            </a:r>
            <a:r>
              <a:rPr lang="uk-UA" sz="700" b="1" dirty="0" smtClean="0">
                <a:latin typeface="Century Gothic" panose="020B0502020202020204" pitchFamily="34" charset="0"/>
              </a:rPr>
              <a:t>більше </a:t>
            </a:r>
            <a:r>
              <a:rPr lang="uk-UA" sz="7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лікарем</a:t>
            </a:r>
            <a:r>
              <a:rPr lang="en-US" sz="7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 </a:t>
            </a:r>
            <a:r>
              <a:rPr lang="uk-UA" sz="7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не розглядаються</a:t>
            </a:r>
            <a:endParaRPr lang="uk-UA" sz="700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72724" y="292664"/>
            <a:ext cx="379828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00" dirty="0">
                <a:latin typeface="Century Gothic" panose="020B0502020202020204" pitchFamily="34" charset="0"/>
              </a:rPr>
              <a:t>Не призначати препарат Мультак®, якщо Ви обрали "Так"</a:t>
            </a:r>
            <a:r>
              <a:rPr lang="uk-UA" sz="700" dirty="0" smtClean="0"/>
              <a:t> </a:t>
            </a:r>
            <a:r>
              <a:rPr lang="uk-UA" sz="700" b="1" u="sng" dirty="0">
                <a:latin typeface="Century Gothic" panose="020B0502020202020204" pitchFamily="34" charset="0"/>
              </a:rPr>
              <a:t>хоча б </a:t>
            </a:r>
            <a:r>
              <a:rPr lang="uk-UA" sz="700" b="1" u="sng" dirty="0" smtClean="0">
                <a:latin typeface="Century Gothic" panose="020B0502020202020204" pitchFamily="34" charset="0"/>
              </a:rPr>
              <a:t>по одному</a:t>
            </a:r>
            <a:r>
              <a:rPr lang="uk-UA" sz="700" dirty="0" smtClean="0"/>
              <a:t> </a:t>
            </a:r>
            <a:r>
              <a:rPr lang="uk-UA" sz="700" dirty="0">
                <a:latin typeface="Century Gothic" panose="020B0502020202020204" pitchFamily="34" charset="0"/>
              </a:rPr>
              <a:t>з критеріїв </a:t>
            </a:r>
            <a:r>
              <a:rPr lang="uk-UA" sz="7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(</a:t>
            </a:r>
            <a:r>
              <a:rPr lang="uk-UA" sz="7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червоні віконця)</a:t>
            </a:r>
            <a:r>
              <a:rPr lang="uk-UA" sz="700" dirty="0" smtClean="0"/>
              <a:t>.</a:t>
            </a:r>
            <a:r>
              <a:rPr lang="uk-UA" sz="700" dirty="0">
                <a:latin typeface="Century Gothic" panose="020B0502020202020204" pitchFamily="34" charset="0"/>
              </a:rPr>
              <a:t> Призначати препарат Мультак® можна, тільки якщо Ви обрали "</a:t>
            </a:r>
            <a:r>
              <a:rPr lang="uk-UA" sz="700" dirty="0" smtClean="0">
                <a:latin typeface="Century Gothic" panose="020B0502020202020204" pitchFamily="34" charset="0"/>
              </a:rPr>
              <a:t>Ні" для </a:t>
            </a:r>
            <a:r>
              <a:rPr lang="uk-UA" sz="700" b="1" u="sng" dirty="0" smtClean="0">
                <a:latin typeface="Century Gothic" panose="020B0502020202020204" pitchFamily="34" charset="0"/>
              </a:rPr>
              <a:t>усіх</a:t>
            </a:r>
            <a:r>
              <a:rPr lang="uk-UA" sz="700" dirty="0" smtClean="0">
                <a:latin typeface="Century Gothic" panose="020B0502020202020204" pitchFamily="34" charset="0"/>
              </a:rPr>
              <a:t> критеріїв </a:t>
            </a:r>
            <a:r>
              <a:rPr lang="uk-UA" sz="7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(зелені віконця).</a:t>
            </a:r>
            <a:r>
              <a:rPr lang="uk-UA" sz="700" dirty="0">
                <a:latin typeface="Century Gothic" panose="020B0502020202020204" pitchFamily="34" charset="0"/>
              </a:rPr>
              <a:t> Протипоказання мають бути підтверджені результатами </a:t>
            </a:r>
            <a:r>
              <a:rPr lang="uk-UA" sz="700" b="1" dirty="0" err="1" smtClean="0">
                <a:latin typeface="Century Gothic" panose="020B0502020202020204" pitchFamily="34" charset="0"/>
              </a:rPr>
              <a:t>ЕКГ</a:t>
            </a:r>
            <a:r>
              <a:rPr lang="uk-UA" sz="700" b="1" dirty="0" smtClean="0">
                <a:latin typeface="Century Gothic" panose="020B0502020202020204" pitchFamily="34" charset="0"/>
              </a:rPr>
              <a:t> та результатами </a:t>
            </a:r>
            <a:r>
              <a:rPr lang="uk-UA" sz="700" b="1" dirty="0">
                <a:latin typeface="Century Gothic" panose="020B0502020202020204" pitchFamily="34" charset="0"/>
              </a:rPr>
              <a:t>аналізів рівня креатиніну в </a:t>
            </a:r>
            <a:r>
              <a:rPr lang="uk-UA" sz="700" b="1" dirty="0" smtClean="0">
                <a:latin typeface="Century Gothic" panose="020B0502020202020204" pitchFamily="34" charset="0"/>
              </a:rPr>
              <a:t>сироватці крові, </a:t>
            </a:r>
            <a:r>
              <a:rPr lang="uk-UA" sz="700" b="1" dirty="0">
                <a:latin typeface="Century Gothic" panose="020B0502020202020204" pitchFamily="34" charset="0"/>
              </a:rPr>
              <a:t>показників функції печінки та легень.</a:t>
            </a:r>
            <a:r>
              <a:rPr lang="uk-UA" sz="700" dirty="0"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218" name="Rectangle 217"/>
          <p:cNvSpPr/>
          <p:nvPr/>
        </p:nvSpPr>
        <p:spPr>
          <a:xfrm>
            <a:off x="4167274" y="2220990"/>
            <a:ext cx="2503591" cy="741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800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219" name="Rectangle 218"/>
          <p:cNvSpPr/>
          <p:nvPr/>
        </p:nvSpPr>
        <p:spPr>
          <a:xfrm>
            <a:off x="4162563" y="3298222"/>
            <a:ext cx="3513668" cy="13246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uk-UA" sz="800" i="1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Rounded Rectangle 103"/>
          <p:cNvSpPr/>
          <p:nvPr/>
        </p:nvSpPr>
        <p:spPr>
          <a:xfrm>
            <a:off x="7715473" y="139360"/>
            <a:ext cx="2058442" cy="3457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b="1" dirty="0">
                <a:latin typeface="Century Gothic" panose="020B0502020202020204" pitchFamily="34" charset="0"/>
              </a:rPr>
              <a:t>КОНСУЛЬТУВАННЯ ПАЦІЄНТІВ </a:t>
            </a:r>
            <a:endParaRPr lang="uk-UA" sz="11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10" name="Rounded Rectangle 109"/>
          <p:cNvSpPr/>
          <p:nvPr/>
        </p:nvSpPr>
        <p:spPr>
          <a:xfrm>
            <a:off x="4053719" y="128247"/>
            <a:ext cx="3457359" cy="167009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b="1" dirty="0">
                <a:latin typeface="Century Gothic" panose="020B0502020202020204" pitchFamily="34" charset="0"/>
              </a:rPr>
              <a:t>МОНІТОРИНГ ПІД ЧАС ЛІКУВАННЯ</a:t>
            </a:r>
            <a:endParaRPr lang="uk-UA" sz="11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Rounded Rectangle 110"/>
          <p:cNvSpPr/>
          <p:nvPr/>
        </p:nvSpPr>
        <p:spPr>
          <a:xfrm>
            <a:off x="128535" y="131509"/>
            <a:ext cx="3742472" cy="14567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b="1" dirty="0">
                <a:latin typeface="Century Gothic" panose="020B0502020202020204" pitchFamily="34" charset="0"/>
              </a:rPr>
              <a:t>ПЕРЕД ПОЧАТКОМ ЛІКУВАННЯ</a:t>
            </a:r>
            <a:endParaRPr lang="uk-UA" sz="11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80473" y="1643116"/>
            <a:ext cx="420251" cy="203881"/>
            <a:chOff x="-820789" y="791308"/>
            <a:chExt cx="420251" cy="203881"/>
          </a:xfrm>
        </p:grpSpPr>
        <p:sp>
          <p:nvSpPr>
            <p:cNvPr id="112" name="Oval 111"/>
            <p:cNvSpPr/>
            <p:nvPr/>
          </p:nvSpPr>
          <p:spPr>
            <a:xfrm>
              <a:off x="-776960" y="791308"/>
              <a:ext cx="249422" cy="203881"/>
            </a:xfrm>
            <a:prstGeom prst="ellipse">
              <a:avLst/>
            </a:prstGeom>
            <a:solidFill>
              <a:srgbClr val="C00000"/>
            </a:solidFill>
            <a:ln w="63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uk-UA" sz="700" b="1" baseline="30000" dirty="0">
                <a:solidFill>
                  <a:prstClr val="white"/>
                </a:solidFill>
                <a:latin typeface="Century Gothic" panose="020B0502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-820789" y="792711"/>
              <a:ext cx="420251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7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Так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290610" y="1922948"/>
            <a:ext cx="375138" cy="288838"/>
            <a:chOff x="2227806" y="1575922"/>
            <a:chExt cx="375138" cy="288838"/>
          </a:xfrm>
        </p:grpSpPr>
        <p:grpSp>
          <p:nvGrpSpPr>
            <p:cNvPr id="6" name="Group 5"/>
            <p:cNvGrpSpPr/>
            <p:nvPr/>
          </p:nvGrpSpPr>
          <p:grpSpPr>
            <a:xfrm>
              <a:off x="2227806" y="1575922"/>
              <a:ext cx="375138" cy="288838"/>
              <a:chOff x="2145994" y="1587936"/>
              <a:chExt cx="375138" cy="288838"/>
            </a:xfrm>
          </p:grpSpPr>
          <p:grpSp>
            <p:nvGrpSpPr>
              <p:cNvPr id="107" name="Group 106"/>
              <p:cNvGrpSpPr/>
              <p:nvPr/>
            </p:nvGrpSpPr>
            <p:grpSpPr>
              <a:xfrm>
                <a:off x="2164780" y="1588913"/>
                <a:ext cx="256922" cy="287861"/>
                <a:chOff x="2783156" y="879776"/>
                <a:chExt cx="341868" cy="252762"/>
              </a:xfrm>
            </p:grpSpPr>
            <p:cxnSp>
              <p:nvCxnSpPr>
                <p:cNvPr id="109" name="Elbow Connector 108"/>
                <p:cNvCxnSpPr/>
                <p:nvPr/>
              </p:nvCxnSpPr>
              <p:spPr>
                <a:xfrm rot="5400000">
                  <a:off x="2829743" y="1083440"/>
                  <a:ext cx="98197" cy="0"/>
                </a:xfrm>
                <a:prstGeom prst="bentConnector3">
                  <a:avLst>
                    <a:gd name="adj1" fmla="val 50000"/>
                  </a:avLst>
                </a:prstGeom>
                <a:ln>
                  <a:noFill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8" name="Oval 107"/>
                <p:cNvSpPr/>
                <p:nvPr/>
              </p:nvSpPr>
              <p:spPr>
                <a:xfrm>
                  <a:off x="2783156" y="879776"/>
                  <a:ext cx="341868" cy="185046"/>
                </a:xfrm>
                <a:prstGeom prst="ellipse">
                  <a:avLst/>
                </a:prstGeom>
                <a:solidFill>
                  <a:srgbClr val="00B050"/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uk-UA" sz="800" b="1" dirty="0">
                    <a:solidFill>
                      <a:prstClr val="white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5" name="TextBox 4"/>
              <p:cNvSpPr txBox="1"/>
              <p:nvPr/>
            </p:nvSpPr>
            <p:spPr>
              <a:xfrm>
                <a:off x="2145994" y="1587936"/>
                <a:ext cx="375138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7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Ні</a:t>
                </a:r>
              </a:p>
            </p:txBody>
          </p:sp>
        </p:grpSp>
        <p:cxnSp>
          <p:nvCxnSpPr>
            <p:cNvPr id="8" name="Straight Arrow Connector 7"/>
            <p:cNvCxnSpPr/>
            <p:nvPr/>
          </p:nvCxnSpPr>
          <p:spPr>
            <a:xfrm>
              <a:off x="2373967" y="1775977"/>
              <a:ext cx="0" cy="66818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1" name="Group 130"/>
          <p:cNvGrpSpPr/>
          <p:nvPr/>
        </p:nvGrpSpPr>
        <p:grpSpPr>
          <a:xfrm>
            <a:off x="728472" y="4897787"/>
            <a:ext cx="472252" cy="203881"/>
            <a:chOff x="411950" y="1312975"/>
            <a:chExt cx="472252" cy="203881"/>
          </a:xfrm>
        </p:grpSpPr>
        <p:cxnSp>
          <p:nvCxnSpPr>
            <p:cNvPr id="132" name="Straight Arrow Connector 131"/>
            <p:cNvCxnSpPr/>
            <p:nvPr/>
          </p:nvCxnSpPr>
          <p:spPr>
            <a:xfrm flipV="1">
              <a:off x="411950" y="1419935"/>
              <a:ext cx="149375" cy="332"/>
            </a:xfrm>
            <a:prstGeom prst="straightConnector1">
              <a:avLst/>
            </a:prstGeom>
            <a:ln w="127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" name="Group 132"/>
            <p:cNvGrpSpPr/>
            <p:nvPr/>
          </p:nvGrpSpPr>
          <p:grpSpPr>
            <a:xfrm>
              <a:off x="463951" y="1312975"/>
              <a:ext cx="420251" cy="203881"/>
              <a:chOff x="-820789" y="791308"/>
              <a:chExt cx="420251" cy="203881"/>
            </a:xfrm>
          </p:grpSpPr>
          <p:sp>
            <p:nvSpPr>
              <p:cNvPr id="136" name="Oval 135"/>
              <p:cNvSpPr/>
              <p:nvPr/>
            </p:nvSpPr>
            <p:spPr>
              <a:xfrm>
                <a:off x="-776960" y="791308"/>
                <a:ext cx="249422" cy="203881"/>
              </a:xfrm>
              <a:prstGeom prst="ellipse">
                <a:avLst/>
              </a:prstGeom>
              <a:solidFill>
                <a:srgbClr val="C00000"/>
              </a:solidFill>
              <a:ln w="63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uk-UA" sz="700" b="1" baseline="30000" dirty="0">
                  <a:solidFill>
                    <a:prstClr val="white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-820789" y="792711"/>
                <a:ext cx="420251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7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Так</a:t>
                </a:r>
              </a:p>
            </p:txBody>
          </p:sp>
        </p:grpSp>
      </p:grpSp>
      <p:grpSp>
        <p:nvGrpSpPr>
          <p:cNvPr id="147" name="Group 146"/>
          <p:cNvGrpSpPr/>
          <p:nvPr/>
        </p:nvGrpSpPr>
        <p:grpSpPr>
          <a:xfrm>
            <a:off x="780473" y="5986577"/>
            <a:ext cx="420251" cy="203881"/>
            <a:chOff x="-820789" y="791308"/>
            <a:chExt cx="420251" cy="203881"/>
          </a:xfrm>
        </p:grpSpPr>
        <p:sp>
          <p:nvSpPr>
            <p:cNvPr id="148" name="Oval 147"/>
            <p:cNvSpPr/>
            <p:nvPr/>
          </p:nvSpPr>
          <p:spPr>
            <a:xfrm>
              <a:off x="-776960" y="791308"/>
              <a:ext cx="249422" cy="203881"/>
            </a:xfrm>
            <a:prstGeom prst="ellipse">
              <a:avLst/>
            </a:prstGeom>
            <a:solidFill>
              <a:srgbClr val="C00000"/>
            </a:solidFill>
            <a:ln w="63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uk-UA" sz="700" b="1" baseline="30000" dirty="0">
                <a:solidFill>
                  <a:prstClr val="white"/>
                </a:solidFill>
                <a:latin typeface="Century Gothic" panose="020B0502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-820789" y="792711"/>
              <a:ext cx="420251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7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Так</a:t>
              </a:r>
            </a:p>
          </p:txBody>
        </p:sp>
      </p:grpSp>
      <p:grpSp>
        <p:nvGrpSpPr>
          <p:cNvPr id="247" name="Group 246"/>
          <p:cNvGrpSpPr/>
          <p:nvPr/>
        </p:nvGrpSpPr>
        <p:grpSpPr>
          <a:xfrm>
            <a:off x="2290610" y="6186392"/>
            <a:ext cx="375138" cy="288838"/>
            <a:chOff x="2227806" y="1575922"/>
            <a:chExt cx="375138" cy="288838"/>
          </a:xfrm>
        </p:grpSpPr>
        <p:grpSp>
          <p:nvGrpSpPr>
            <p:cNvPr id="248" name="Group 247"/>
            <p:cNvGrpSpPr/>
            <p:nvPr/>
          </p:nvGrpSpPr>
          <p:grpSpPr>
            <a:xfrm>
              <a:off x="2227806" y="1575922"/>
              <a:ext cx="375138" cy="288838"/>
              <a:chOff x="2145994" y="1587936"/>
              <a:chExt cx="375138" cy="288838"/>
            </a:xfrm>
          </p:grpSpPr>
          <p:grpSp>
            <p:nvGrpSpPr>
              <p:cNvPr id="250" name="Group 249"/>
              <p:cNvGrpSpPr/>
              <p:nvPr/>
            </p:nvGrpSpPr>
            <p:grpSpPr>
              <a:xfrm>
                <a:off x="2164780" y="1588913"/>
                <a:ext cx="256922" cy="287861"/>
                <a:chOff x="2783156" y="879776"/>
                <a:chExt cx="341868" cy="252762"/>
              </a:xfrm>
            </p:grpSpPr>
            <p:cxnSp>
              <p:nvCxnSpPr>
                <p:cNvPr id="252" name="Elbow Connector 251"/>
                <p:cNvCxnSpPr/>
                <p:nvPr/>
              </p:nvCxnSpPr>
              <p:spPr>
                <a:xfrm rot="5400000">
                  <a:off x="2829743" y="1083440"/>
                  <a:ext cx="98197" cy="0"/>
                </a:xfrm>
                <a:prstGeom prst="bentConnector3">
                  <a:avLst>
                    <a:gd name="adj1" fmla="val 50000"/>
                  </a:avLst>
                </a:prstGeom>
                <a:ln>
                  <a:noFill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3" name="Oval 252"/>
                <p:cNvSpPr/>
                <p:nvPr/>
              </p:nvSpPr>
              <p:spPr>
                <a:xfrm>
                  <a:off x="2783156" y="879776"/>
                  <a:ext cx="341868" cy="185046"/>
                </a:xfrm>
                <a:prstGeom prst="ellipse">
                  <a:avLst/>
                </a:prstGeom>
                <a:solidFill>
                  <a:srgbClr val="00B050"/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uk-UA" sz="800" b="1" dirty="0">
                    <a:solidFill>
                      <a:prstClr val="white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251" name="TextBox 250"/>
              <p:cNvSpPr txBox="1"/>
              <p:nvPr/>
            </p:nvSpPr>
            <p:spPr>
              <a:xfrm>
                <a:off x="2145994" y="1587936"/>
                <a:ext cx="375138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7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Ні</a:t>
                </a:r>
              </a:p>
            </p:txBody>
          </p:sp>
        </p:grpSp>
        <p:cxnSp>
          <p:nvCxnSpPr>
            <p:cNvPr id="249" name="Straight Arrow Connector 248"/>
            <p:cNvCxnSpPr/>
            <p:nvPr/>
          </p:nvCxnSpPr>
          <p:spPr>
            <a:xfrm>
              <a:off x="2373967" y="1775977"/>
              <a:ext cx="0" cy="66818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4" name="Flowchart: Alternate Process 263"/>
          <p:cNvSpPr/>
          <p:nvPr/>
        </p:nvSpPr>
        <p:spPr>
          <a:xfrm>
            <a:off x="1021341" y="2589465"/>
            <a:ext cx="2845911" cy="238363"/>
          </a:xfrm>
          <a:prstGeom prst="flowChartAlternateProcess">
            <a:avLst/>
          </a:prstGeom>
          <a:solidFill>
            <a:schemeClr val="bg1"/>
          </a:solidFill>
          <a:ln>
            <a:solidFill>
              <a:srgbClr val="30A5C0"/>
            </a:solidFill>
          </a:ln>
        </p:spPr>
        <p:txBody>
          <a:bodyPr wrap="square" rtlCol="0">
            <a:spAutoFit/>
          </a:bodyPr>
          <a:lstStyle/>
          <a:p>
            <a:r>
              <a:rPr lang="uk-UA" sz="800" dirty="0">
                <a:latin typeface="Century Gothic" panose="020B0502020202020204" pitchFamily="34" charset="0"/>
              </a:rPr>
              <a:t>Нестабільні гемодинамічні стани</a:t>
            </a:r>
          </a:p>
        </p:txBody>
      </p:sp>
      <p:sp>
        <p:nvSpPr>
          <p:cNvPr id="265" name="Flowchart: Alternate Process 264"/>
          <p:cNvSpPr/>
          <p:nvPr/>
        </p:nvSpPr>
        <p:spPr>
          <a:xfrm>
            <a:off x="1021341" y="2852173"/>
            <a:ext cx="2845911" cy="238363"/>
          </a:xfrm>
          <a:prstGeom prst="flowChartAlternateProcess">
            <a:avLst/>
          </a:prstGeom>
          <a:solidFill>
            <a:schemeClr val="bg1"/>
          </a:solidFill>
          <a:ln>
            <a:solidFill>
              <a:srgbClr val="30A5C0"/>
            </a:solidFill>
          </a:ln>
        </p:spPr>
        <p:txBody>
          <a:bodyPr wrap="square" rtlCol="0">
            <a:spAutoFit/>
          </a:bodyPr>
          <a:lstStyle/>
          <a:p>
            <a:r>
              <a:rPr lang="uk-UA" sz="800" dirty="0">
                <a:latin typeface="Century Gothic" panose="020B0502020202020204" pitchFamily="34" charset="0"/>
              </a:rPr>
              <a:t>Преренальна азотемія </a:t>
            </a:r>
            <a:r>
              <a:rPr lang="uk-UA" sz="700" dirty="0">
                <a:latin typeface="Century Gothic" panose="020B0502020202020204" pitchFamily="34" charset="0"/>
              </a:rPr>
              <a:t>(</a:t>
            </a:r>
            <a:r>
              <a:rPr lang="uk-UA" sz="700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функціональне порушення</a:t>
            </a:r>
            <a:r>
              <a:rPr lang="uk-UA" sz="700" dirty="0" smtClean="0">
                <a:latin typeface="Century Gothic" panose="020B0502020202020204" pitchFamily="34" charset="0"/>
              </a:rPr>
              <a:t>)</a:t>
            </a:r>
            <a:endParaRPr lang="uk-UA" sz="700" b="1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20" name="Group 119"/>
          <p:cNvGrpSpPr/>
          <p:nvPr/>
        </p:nvGrpSpPr>
        <p:grpSpPr>
          <a:xfrm>
            <a:off x="728472" y="2591129"/>
            <a:ext cx="472252" cy="203881"/>
            <a:chOff x="411950" y="1312975"/>
            <a:chExt cx="472252" cy="203881"/>
          </a:xfrm>
        </p:grpSpPr>
        <p:cxnSp>
          <p:nvCxnSpPr>
            <p:cNvPr id="121" name="Straight Arrow Connector 120"/>
            <p:cNvCxnSpPr/>
            <p:nvPr/>
          </p:nvCxnSpPr>
          <p:spPr>
            <a:xfrm flipV="1">
              <a:off x="411950" y="1419935"/>
              <a:ext cx="149375" cy="332"/>
            </a:xfrm>
            <a:prstGeom prst="straightConnector1">
              <a:avLst/>
            </a:prstGeom>
            <a:ln w="127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2" name="Group 121"/>
            <p:cNvGrpSpPr/>
            <p:nvPr/>
          </p:nvGrpSpPr>
          <p:grpSpPr>
            <a:xfrm>
              <a:off x="463951" y="1312975"/>
              <a:ext cx="420251" cy="203881"/>
              <a:chOff x="-820789" y="791308"/>
              <a:chExt cx="420251" cy="203881"/>
            </a:xfrm>
          </p:grpSpPr>
          <p:sp>
            <p:nvSpPr>
              <p:cNvPr id="123" name="Oval 122"/>
              <p:cNvSpPr/>
              <p:nvPr/>
            </p:nvSpPr>
            <p:spPr>
              <a:xfrm>
                <a:off x="-776960" y="791308"/>
                <a:ext cx="249422" cy="203881"/>
              </a:xfrm>
              <a:prstGeom prst="ellipse">
                <a:avLst/>
              </a:prstGeom>
              <a:solidFill>
                <a:srgbClr val="C00000"/>
              </a:solidFill>
              <a:ln w="63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uk-UA" sz="700" b="1" baseline="30000" dirty="0">
                  <a:solidFill>
                    <a:prstClr val="white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4" name="TextBox 123"/>
              <p:cNvSpPr txBox="1"/>
              <p:nvPr/>
            </p:nvSpPr>
            <p:spPr>
              <a:xfrm>
                <a:off x="-820789" y="792711"/>
                <a:ext cx="420251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7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Так</a:t>
                </a:r>
              </a:p>
            </p:txBody>
          </p:sp>
        </p:grpSp>
      </p:grpSp>
      <p:grpSp>
        <p:nvGrpSpPr>
          <p:cNvPr id="274" name="Group 273"/>
          <p:cNvGrpSpPr/>
          <p:nvPr/>
        </p:nvGrpSpPr>
        <p:grpSpPr>
          <a:xfrm>
            <a:off x="627977" y="2276949"/>
            <a:ext cx="572747" cy="203881"/>
            <a:chOff x="311455" y="1312975"/>
            <a:chExt cx="572747" cy="203881"/>
          </a:xfrm>
        </p:grpSpPr>
        <p:cxnSp>
          <p:nvCxnSpPr>
            <p:cNvPr id="275" name="Straight Arrow Connector 274"/>
            <p:cNvCxnSpPr/>
            <p:nvPr/>
          </p:nvCxnSpPr>
          <p:spPr>
            <a:xfrm>
              <a:off x="311455" y="1398226"/>
              <a:ext cx="249870" cy="0"/>
            </a:xfrm>
            <a:prstGeom prst="straightConnector1">
              <a:avLst/>
            </a:prstGeom>
            <a:ln w="127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6" name="Group 275"/>
            <p:cNvGrpSpPr/>
            <p:nvPr/>
          </p:nvGrpSpPr>
          <p:grpSpPr>
            <a:xfrm>
              <a:off x="463951" y="1312975"/>
              <a:ext cx="420251" cy="203881"/>
              <a:chOff x="-820789" y="791308"/>
              <a:chExt cx="420251" cy="203881"/>
            </a:xfrm>
          </p:grpSpPr>
          <p:sp>
            <p:nvSpPr>
              <p:cNvPr id="277" name="Oval 276"/>
              <p:cNvSpPr/>
              <p:nvPr/>
            </p:nvSpPr>
            <p:spPr>
              <a:xfrm>
                <a:off x="-776960" y="791308"/>
                <a:ext cx="249422" cy="203881"/>
              </a:xfrm>
              <a:prstGeom prst="ellipse">
                <a:avLst/>
              </a:prstGeom>
              <a:solidFill>
                <a:srgbClr val="C00000"/>
              </a:solidFill>
              <a:ln w="63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uk-UA" sz="700" b="1" baseline="30000" dirty="0">
                  <a:solidFill>
                    <a:prstClr val="white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8" name="TextBox 277"/>
              <p:cNvSpPr txBox="1"/>
              <p:nvPr/>
            </p:nvSpPr>
            <p:spPr>
              <a:xfrm>
                <a:off x="-820789" y="792711"/>
                <a:ext cx="420251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7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Так</a:t>
                </a:r>
              </a:p>
            </p:txBody>
          </p:sp>
        </p:grpSp>
      </p:grpSp>
      <p:sp>
        <p:nvSpPr>
          <p:cNvPr id="279" name="Flowchart: Alternate Process 278"/>
          <p:cNvSpPr/>
          <p:nvPr/>
        </p:nvSpPr>
        <p:spPr>
          <a:xfrm>
            <a:off x="1021175" y="3199087"/>
            <a:ext cx="2846077" cy="612934"/>
          </a:xfrm>
          <a:prstGeom prst="flowChartAlternateProcess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uk-UA" sz="800" dirty="0">
                <a:latin typeface="Century Gothic" panose="020B0502020202020204" pitchFamily="34" charset="0"/>
              </a:rPr>
              <a:t>Лікарські засоби, які</a:t>
            </a:r>
            <a:r>
              <a:rPr lang="uk-UA" sz="700" dirty="0">
                <a:latin typeface="Century Gothic" panose="020B0502020202020204" pitchFamily="34" charset="0"/>
              </a:rPr>
              <a:t> </a:t>
            </a:r>
            <a:r>
              <a:rPr lang="uk-UA" sz="800" dirty="0">
                <a:latin typeface="Century Gothic" panose="020B0502020202020204" pitchFamily="34" charset="0"/>
              </a:rPr>
              <a:t>індукують розвиток torsades de pointes</a:t>
            </a:r>
            <a:r>
              <a:rPr lang="uk-UA" sz="700" dirty="0">
                <a:latin typeface="Century Gothic" panose="020B0502020202020204" pitchFamily="34" charset="0"/>
              </a:rPr>
              <a:t> </a:t>
            </a:r>
            <a:r>
              <a:rPr lang="uk-UA" sz="700" i="1" dirty="0">
                <a:latin typeface="Century Gothic" panose="020B0502020202020204" pitchFamily="34" charset="0"/>
              </a:rPr>
              <a:t>(фенотіазини, цизаприд, бепридил, трициклічні </a:t>
            </a:r>
            <a:r>
              <a:rPr lang="uk-UA" sz="700" i="1" dirty="0" smtClean="0">
                <a:latin typeface="Century Gothic" panose="020B0502020202020204" pitchFamily="34" charset="0"/>
              </a:rPr>
              <a:t>антидепресанти, </a:t>
            </a:r>
            <a:r>
              <a:rPr lang="uk-UA" sz="700" i="1" dirty="0" err="1" smtClean="0">
                <a:solidFill>
                  <a:srgbClr val="7030A0"/>
                </a:solidFill>
                <a:latin typeface="Century Gothic" panose="020B0502020202020204" pitchFamily="34" charset="0"/>
              </a:rPr>
              <a:t>терфенадин</a:t>
            </a:r>
            <a:r>
              <a:rPr lang="uk-UA" sz="700" i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 </a:t>
            </a:r>
            <a:r>
              <a:rPr lang="uk-UA" sz="700" i="1" dirty="0">
                <a:latin typeface="Century Gothic" panose="020B0502020202020204" pitchFamily="34" charset="0"/>
              </a:rPr>
              <a:t>та деякі пероральні макроліди)</a:t>
            </a:r>
          </a:p>
        </p:txBody>
      </p:sp>
      <p:sp>
        <p:nvSpPr>
          <p:cNvPr id="280" name="Flowchart: Alternate Process 279"/>
          <p:cNvSpPr/>
          <p:nvPr/>
        </p:nvSpPr>
        <p:spPr>
          <a:xfrm>
            <a:off x="1021272" y="3758771"/>
            <a:ext cx="2845979" cy="476726"/>
          </a:xfrm>
          <a:prstGeom prst="flowChartAlternateProcess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uk-UA" sz="800" dirty="0">
                <a:latin typeface="Century Gothic" panose="020B0502020202020204" pitchFamily="34" charset="0"/>
              </a:rPr>
              <a:t>Потужні інгібітори цитохрому Р 450 </a:t>
            </a:r>
            <a:r>
              <a:rPr lang="uk-UA" sz="800" dirty="0" smtClean="0">
                <a:latin typeface="Century Gothic" panose="020B0502020202020204" pitchFamily="34" charset="0"/>
              </a:rPr>
              <a:t>3А4 </a:t>
            </a:r>
            <a:r>
              <a:rPr lang="uk-UA" sz="700" i="1" dirty="0">
                <a:latin typeface="Century Gothic" panose="020B0502020202020204" pitchFamily="34" charset="0"/>
              </a:rPr>
              <a:t>(кетоконазол, ітраконазол, вориконазол, позаконазол, телітроміцин, кларитроміцин, нефазодон та ритонавір)</a:t>
            </a:r>
          </a:p>
        </p:txBody>
      </p:sp>
      <p:sp>
        <p:nvSpPr>
          <p:cNvPr id="281" name="Flowchart: Alternate Process 280"/>
          <p:cNvSpPr/>
          <p:nvPr/>
        </p:nvSpPr>
        <p:spPr>
          <a:xfrm>
            <a:off x="1021898" y="4253388"/>
            <a:ext cx="2845354" cy="238363"/>
          </a:xfrm>
          <a:prstGeom prst="flowChartAlternateProcess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uk-UA" sz="800" dirty="0">
                <a:latin typeface="Century Gothic" panose="020B0502020202020204" pitchFamily="34" charset="0"/>
              </a:rPr>
              <a:t>Антиаритмічні засоби класу I </a:t>
            </a:r>
            <a:r>
              <a:rPr lang="uk-UA" sz="800" dirty="0" smtClean="0">
                <a:latin typeface="Century Gothic" panose="020B0502020202020204" pitchFamily="34" charset="0"/>
              </a:rPr>
              <a:t>або III </a:t>
            </a:r>
            <a:endParaRPr lang="uk-UA" sz="800" dirty="0">
              <a:latin typeface="Century Gothic" panose="020B0502020202020204" pitchFamily="34" charset="0"/>
            </a:endParaRPr>
          </a:p>
        </p:txBody>
      </p:sp>
      <p:sp>
        <p:nvSpPr>
          <p:cNvPr id="282" name="Flowchart: Alternate Process 281"/>
          <p:cNvSpPr/>
          <p:nvPr/>
        </p:nvSpPr>
        <p:spPr>
          <a:xfrm>
            <a:off x="1021908" y="4507237"/>
            <a:ext cx="2845344" cy="238363"/>
          </a:xfrm>
          <a:prstGeom prst="flowChartAlternateProcess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uk-UA" sz="800" dirty="0">
                <a:latin typeface="Century Gothic" panose="020B0502020202020204" pitchFamily="34" charset="0"/>
              </a:rPr>
              <a:t>Дабігатран</a:t>
            </a:r>
          </a:p>
        </p:txBody>
      </p:sp>
      <p:grpSp>
        <p:nvGrpSpPr>
          <p:cNvPr id="126" name="Group 125"/>
          <p:cNvGrpSpPr/>
          <p:nvPr/>
        </p:nvGrpSpPr>
        <p:grpSpPr>
          <a:xfrm>
            <a:off x="728472" y="3391284"/>
            <a:ext cx="472252" cy="203881"/>
            <a:chOff x="411950" y="1312975"/>
            <a:chExt cx="472252" cy="203881"/>
          </a:xfrm>
        </p:grpSpPr>
        <p:cxnSp>
          <p:nvCxnSpPr>
            <p:cNvPr id="127" name="Straight Arrow Connector 126"/>
            <p:cNvCxnSpPr/>
            <p:nvPr/>
          </p:nvCxnSpPr>
          <p:spPr>
            <a:xfrm flipV="1">
              <a:off x="411950" y="1419935"/>
              <a:ext cx="149375" cy="332"/>
            </a:xfrm>
            <a:prstGeom prst="straightConnector1">
              <a:avLst/>
            </a:prstGeom>
            <a:ln w="127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8" name="Group 127"/>
            <p:cNvGrpSpPr/>
            <p:nvPr/>
          </p:nvGrpSpPr>
          <p:grpSpPr>
            <a:xfrm>
              <a:off x="463951" y="1312975"/>
              <a:ext cx="420251" cy="203881"/>
              <a:chOff x="-820789" y="791308"/>
              <a:chExt cx="420251" cy="203881"/>
            </a:xfrm>
          </p:grpSpPr>
          <p:sp>
            <p:nvSpPr>
              <p:cNvPr id="129" name="Oval 128"/>
              <p:cNvSpPr/>
              <p:nvPr/>
            </p:nvSpPr>
            <p:spPr>
              <a:xfrm>
                <a:off x="-776960" y="791308"/>
                <a:ext cx="249422" cy="203881"/>
              </a:xfrm>
              <a:prstGeom prst="ellipse">
                <a:avLst/>
              </a:prstGeom>
              <a:solidFill>
                <a:srgbClr val="C00000"/>
              </a:solidFill>
              <a:ln w="63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uk-UA" sz="700" b="1" baseline="30000" dirty="0">
                  <a:solidFill>
                    <a:prstClr val="white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0" name="TextBox 129"/>
              <p:cNvSpPr txBox="1"/>
              <p:nvPr/>
            </p:nvSpPr>
            <p:spPr>
              <a:xfrm>
                <a:off x="-820789" y="792711"/>
                <a:ext cx="420251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7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Так</a:t>
                </a:r>
              </a:p>
            </p:txBody>
          </p:sp>
        </p:grpSp>
      </p:grpSp>
      <p:grpSp>
        <p:nvGrpSpPr>
          <p:cNvPr id="283" name="Group 282"/>
          <p:cNvGrpSpPr/>
          <p:nvPr/>
        </p:nvGrpSpPr>
        <p:grpSpPr>
          <a:xfrm>
            <a:off x="728472" y="3893154"/>
            <a:ext cx="472252" cy="203881"/>
            <a:chOff x="411950" y="1312975"/>
            <a:chExt cx="472252" cy="203881"/>
          </a:xfrm>
        </p:grpSpPr>
        <p:cxnSp>
          <p:nvCxnSpPr>
            <p:cNvPr id="284" name="Straight Arrow Connector 283"/>
            <p:cNvCxnSpPr/>
            <p:nvPr/>
          </p:nvCxnSpPr>
          <p:spPr>
            <a:xfrm flipV="1">
              <a:off x="411950" y="1419935"/>
              <a:ext cx="149375" cy="332"/>
            </a:xfrm>
            <a:prstGeom prst="straightConnector1">
              <a:avLst/>
            </a:prstGeom>
            <a:ln w="127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85" name="Group 284"/>
            <p:cNvGrpSpPr/>
            <p:nvPr/>
          </p:nvGrpSpPr>
          <p:grpSpPr>
            <a:xfrm>
              <a:off x="463951" y="1312975"/>
              <a:ext cx="420251" cy="203881"/>
              <a:chOff x="-820789" y="791308"/>
              <a:chExt cx="420251" cy="203881"/>
            </a:xfrm>
          </p:grpSpPr>
          <p:sp>
            <p:nvSpPr>
              <p:cNvPr id="286" name="Oval 285"/>
              <p:cNvSpPr/>
              <p:nvPr/>
            </p:nvSpPr>
            <p:spPr>
              <a:xfrm>
                <a:off x="-776960" y="791308"/>
                <a:ext cx="249422" cy="203881"/>
              </a:xfrm>
              <a:prstGeom prst="ellipse">
                <a:avLst/>
              </a:prstGeom>
              <a:solidFill>
                <a:srgbClr val="C00000"/>
              </a:solidFill>
              <a:ln w="63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uk-UA" sz="700" b="1" baseline="30000" dirty="0">
                  <a:solidFill>
                    <a:prstClr val="white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7" name="TextBox 286"/>
              <p:cNvSpPr txBox="1"/>
              <p:nvPr/>
            </p:nvSpPr>
            <p:spPr>
              <a:xfrm>
                <a:off x="-820789" y="792711"/>
                <a:ext cx="420251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7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Так</a:t>
                </a:r>
              </a:p>
            </p:txBody>
          </p:sp>
        </p:grpSp>
      </p:grpSp>
      <p:grpSp>
        <p:nvGrpSpPr>
          <p:cNvPr id="288" name="Group 287"/>
          <p:cNvGrpSpPr/>
          <p:nvPr/>
        </p:nvGrpSpPr>
        <p:grpSpPr>
          <a:xfrm>
            <a:off x="728472" y="4269630"/>
            <a:ext cx="472252" cy="203881"/>
            <a:chOff x="411950" y="1312975"/>
            <a:chExt cx="472252" cy="203881"/>
          </a:xfrm>
        </p:grpSpPr>
        <p:cxnSp>
          <p:nvCxnSpPr>
            <p:cNvPr id="289" name="Straight Arrow Connector 288"/>
            <p:cNvCxnSpPr/>
            <p:nvPr/>
          </p:nvCxnSpPr>
          <p:spPr>
            <a:xfrm flipV="1">
              <a:off x="411950" y="1419935"/>
              <a:ext cx="149375" cy="332"/>
            </a:xfrm>
            <a:prstGeom prst="straightConnector1">
              <a:avLst/>
            </a:prstGeom>
            <a:ln w="127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0" name="Group 289"/>
            <p:cNvGrpSpPr/>
            <p:nvPr/>
          </p:nvGrpSpPr>
          <p:grpSpPr>
            <a:xfrm>
              <a:off x="463951" y="1312975"/>
              <a:ext cx="420251" cy="203881"/>
              <a:chOff x="-820789" y="791308"/>
              <a:chExt cx="420251" cy="203881"/>
            </a:xfrm>
          </p:grpSpPr>
          <p:sp>
            <p:nvSpPr>
              <p:cNvPr id="291" name="Oval 290"/>
              <p:cNvSpPr/>
              <p:nvPr/>
            </p:nvSpPr>
            <p:spPr>
              <a:xfrm>
                <a:off x="-776960" y="791308"/>
                <a:ext cx="249422" cy="203881"/>
              </a:xfrm>
              <a:prstGeom prst="ellipse">
                <a:avLst/>
              </a:prstGeom>
              <a:solidFill>
                <a:srgbClr val="C00000"/>
              </a:solidFill>
              <a:ln w="63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uk-UA" sz="700" b="1" baseline="30000" dirty="0">
                  <a:solidFill>
                    <a:prstClr val="white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2" name="TextBox 291"/>
              <p:cNvSpPr txBox="1"/>
              <p:nvPr/>
            </p:nvSpPr>
            <p:spPr>
              <a:xfrm>
                <a:off x="-820789" y="792711"/>
                <a:ext cx="420251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7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Так</a:t>
                </a:r>
              </a:p>
            </p:txBody>
          </p:sp>
        </p:grpSp>
      </p:grpSp>
      <p:grpSp>
        <p:nvGrpSpPr>
          <p:cNvPr id="293" name="Group 292"/>
          <p:cNvGrpSpPr/>
          <p:nvPr/>
        </p:nvGrpSpPr>
        <p:grpSpPr>
          <a:xfrm>
            <a:off x="728472" y="4519590"/>
            <a:ext cx="472252" cy="203881"/>
            <a:chOff x="411950" y="1312975"/>
            <a:chExt cx="472252" cy="203881"/>
          </a:xfrm>
        </p:grpSpPr>
        <p:cxnSp>
          <p:nvCxnSpPr>
            <p:cNvPr id="294" name="Straight Arrow Connector 293"/>
            <p:cNvCxnSpPr/>
            <p:nvPr/>
          </p:nvCxnSpPr>
          <p:spPr>
            <a:xfrm flipV="1">
              <a:off x="411950" y="1419935"/>
              <a:ext cx="149375" cy="332"/>
            </a:xfrm>
            <a:prstGeom prst="straightConnector1">
              <a:avLst/>
            </a:prstGeom>
            <a:ln w="127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5" name="Group 294"/>
            <p:cNvGrpSpPr/>
            <p:nvPr/>
          </p:nvGrpSpPr>
          <p:grpSpPr>
            <a:xfrm>
              <a:off x="463951" y="1312975"/>
              <a:ext cx="420251" cy="203881"/>
              <a:chOff x="-820789" y="791308"/>
              <a:chExt cx="420251" cy="203881"/>
            </a:xfrm>
          </p:grpSpPr>
          <p:sp>
            <p:nvSpPr>
              <p:cNvPr id="296" name="Oval 295"/>
              <p:cNvSpPr/>
              <p:nvPr/>
            </p:nvSpPr>
            <p:spPr>
              <a:xfrm>
                <a:off x="-776960" y="791308"/>
                <a:ext cx="249422" cy="203881"/>
              </a:xfrm>
              <a:prstGeom prst="ellipse">
                <a:avLst/>
              </a:prstGeom>
              <a:solidFill>
                <a:srgbClr val="C00000"/>
              </a:solidFill>
              <a:ln w="63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uk-UA" sz="700" b="1" baseline="30000" dirty="0">
                  <a:solidFill>
                    <a:prstClr val="white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7" name="TextBox 296"/>
              <p:cNvSpPr txBox="1"/>
              <p:nvPr/>
            </p:nvSpPr>
            <p:spPr>
              <a:xfrm>
                <a:off x="-820789" y="792711"/>
                <a:ext cx="420251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7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Так</a:t>
                </a:r>
              </a:p>
            </p:txBody>
          </p:sp>
        </p:grpSp>
      </p:grpSp>
      <p:sp>
        <p:nvSpPr>
          <p:cNvPr id="298" name="Flowchart: Alternate Process 297"/>
          <p:cNvSpPr/>
          <p:nvPr/>
        </p:nvSpPr>
        <p:spPr>
          <a:xfrm>
            <a:off x="1022233" y="5336020"/>
            <a:ext cx="2842563" cy="374571"/>
          </a:xfrm>
          <a:prstGeom prst="flowChartAlternateProcess">
            <a:avLst/>
          </a:prstGeom>
          <a:solidFill>
            <a:schemeClr val="bg1"/>
          </a:solidFill>
          <a:ln>
            <a:solidFill>
              <a:srgbClr val="FF3399"/>
            </a:solidFill>
          </a:ln>
        </p:spPr>
        <p:txBody>
          <a:bodyPr wrap="square">
            <a:spAutoFit/>
          </a:bodyPr>
          <a:lstStyle/>
          <a:p>
            <a:r>
              <a:rPr lang="uk-UA" sz="800" dirty="0">
                <a:latin typeface="Century Gothic" panose="020B0502020202020204" pitchFamily="34" charset="0"/>
              </a:rPr>
              <a:t>Печінкова та легенева </a:t>
            </a:r>
            <a:r>
              <a:rPr lang="uk-UA" sz="800" dirty="0" smtClean="0">
                <a:latin typeface="Century Gothic" panose="020B0502020202020204" pitchFamily="34" charset="0"/>
              </a:rPr>
              <a:t>токсичність, </a:t>
            </a:r>
            <a:r>
              <a:rPr lang="uk-UA" sz="800" dirty="0">
                <a:latin typeface="Century Gothic" panose="020B0502020202020204" pitchFamily="34" charset="0"/>
              </a:rPr>
              <a:t>пов'язана з попереднім застосуванням аміодарону</a:t>
            </a:r>
          </a:p>
        </p:txBody>
      </p:sp>
      <p:grpSp>
        <p:nvGrpSpPr>
          <p:cNvPr id="195" name="Group 194"/>
          <p:cNvGrpSpPr/>
          <p:nvPr/>
        </p:nvGrpSpPr>
        <p:grpSpPr>
          <a:xfrm>
            <a:off x="2290610" y="4617632"/>
            <a:ext cx="375138" cy="288838"/>
            <a:chOff x="2227806" y="1575922"/>
            <a:chExt cx="375138" cy="288838"/>
          </a:xfrm>
        </p:grpSpPr>
        <p:grpSp>
          <p:nvGrpSpPr>
            <p:cNvPr id="197" name="Group 196"/>
            <p:cNvGrpSpPr/>
            <p:nvPr/>
          </p:nvGrpSpPr>
          <p:grpSpPr>
            <a:xfrm>
              <a:off x="2227806" y="1575922"/>
              <a:ext cx="375138" cy="288838"/>
              <a:chOff x="2145994" y="1587936"/>
              <a:chExt cx="375138" cy="288838"/>
            </a:xfrm>
          </p:grpSpPr>
          <p:grpSp>
            <p:nvGrpSpPr>
              <p:cNvPr id="210" name="Group 209"/>
              <p:cNvGrpSpPr/>
              <p:nvPr/>
            </p:nvGrpSpPr>
            <p:grpSpPr>
              <a:xfrm>
                <a:off x="2164780" y="1588913"/>
                <a:ext cx="256922" cy="287861"/>
                <a:chOff x="2783156" y="879776"/>
                <a:chExt cx="341868" cy="252762"/>
              </a:xfrm>
            </p:grpSpPr>
            <p:cxnSp>
              <p:nvCxnSpPr>
                <p:cNvPr id="224" name="Elbow Connector 223"/>
                <p:cNvCxnSpPr/>
                <p:nvPr/>
              </p:nvCxnSpPr>
              <p:spPr>
                <a:xfrm rot="5400000">
                  <a:off x="2829743" y="1083440"/>
                  <a:ext cx="98197" cy="0"/>
                </a:xfrm>
                <a:prstGeom prst="bentConnector3">
                  <a:avLst>
                    <a:gd name="adj1" fmla="val 50000"/>
                  </a:avLst>
                </a:prstGeom>
                <a:ln>
                  <a:noFill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6" name="Oval 225"/>
                <p:cNvSpPr/>
                <p:nvPr/>
              </p:nvSpPr>
              <p:spPr>
                <a:xfrm>
                  <a:off x="2783156" y="879776"/>
                  <a:ext cx="341868" cy="185046"/>
                </a:xfrm>
                <a:prstGeom prst="ellipse">
                  <a:avLst/>
                </a:prstGeom>
                <a:solidFill>
                  <a:srgbClr val="00B050"/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uk-UA" sz="800" b="1" dirty="0">
                    <a:solidFill>
                      <a:prstClr val="white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223" name="TextBox 222"/>
              <p:cNvSpPr txBox="1"/>
              <p:nvPr/>
            </p:nvSpPr>
            <p:spPr>
              <a:xfrm>
                <a:off x="2145994" y="1587936"/>
                <a:ext cx="375138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7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Ні</a:t>
                </a:r>
              </a:p>
            </p:txBody>
          </p:sp>
        </p:grpSp>
        <p:cxnSp>
          <p:nvCxnSpPr>
            <p:cNvPr id="200" name="Straight Arrow Connector 199"/>
            <p:cNvCxnSpPr/>
            <p:nvPr/>
          </p:nvCxnSpPr>
          <p:spPr>
            <a:xfrm>
              <a:off x="2373967" y="1775977"/>
              <a:ext cx="0" cy="66818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0" name="Group 139"/>
          <p:cNvGrpSpPr/>
          <p:nvPr/>
        </p:nvGrpSpPr>
        <p:grpSpPr>
          <a:xfrm>
            <a:off x="780473" y="5473281"/>
            <a:ext cx="420251" cy="203881"/>
            <a:chOff x="-820789" y="791308"/>
            <a:chExt cx="420251" cy="203881"/>
          </a:xfrm>
        </p:grpSpPr>
        <p:sp>
          <p:nvSpPr>
            <p:cNvPr id="141" name="Oval 140"/>
            <p:cNvSpPr/>
            <p:nvPr/>
          </p:nvSpPr>
          <p:spPr>
            <a:xfrm>
              <a:off x="-776960" y="791308"/>
              <a:ext cx="249422" cy="203881"/>
            </a:xfrm>
            <a:prstGeom prst="ellipse">
              <a:avLst/>
            </a:prstGeom>
            <a:solidFill>
              <a:srgbClr val="C00000"/>
            </a:solidFill>
            <a:ln w="63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uk-UA" sz="700" b="1" baseline="30000" dirty="0">
                <a:solidFill>
                  <a:prstClr val="white"/>
                </a:solidFill>
                <a:latin typeface="Century Gothic" panose="020B0502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-820789" y="792711"/>
              <a:ext cx="420251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7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Так</a:t>
              </a:r>
            </a:p>
          </p:txBody>
        </p:sp>
      </p:grpSp>
      <p:grpSp>
        <p:nvGrpSpPr>
          <p:cNvPr id="269" name="Group 268"/>
          <p:cNvGrpSpPr/>
          <p:nvPr/>
        </p:nvGrpSpPr>
        <p:grpSpPr>
          <a:xfrm>
            <a:off x="728472" y="2862251"/>
            <a:ext cx="472252" cy="203881"/>
            <a:chOff x="411950" y="1312975"/>
            <a:chExt cx="472252" cy="203881"/>
          </a:xfrm>
        </p:grpSpPr>
        <p:cxnSp>
          <p:nvCxnSpPr>
            <p:cNvPr id="270" name="Straight Arrow Connector 269"/>
            <p:cNvCxnSpPr/>
            <p:nvPr/>
          </p:nvCxnSpPr>
          <p:spPr>
            <a:xfrm flipV="1">
              <a:off x="411950" y="1419935"/>
              <a:ext cx="149375" cy="332"/>
            </a:xfrm>
            <a:prstGeom prst="straightConnector1">
              <a:avLst/>
            </a:prstGeom>
            <a:ln w="127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1" name="Group 270"/>
            <p:cNvGrpSpPr/>
            <p:nvPr/>
          </p:nvGrpSpPr>
          <p:grpSpPr>
            <a:xfrm>
              <a:off x="463951" y="1312975"/>
              <a:ext cx="420251" cy="203881"/>
              <a:chOff x="-820789" y="791308"/>
              <a:chExt cx="420251" cy="203881"/>
            </a:xfrm>
          </p:grpSpPr>
          <p:sp>
            <p:nvSpPr>
              <p:cNvPr id="272" name="Oval 271"/>
              <p:cNvSpPr/>
              <p:nvPr/>
            </p:nvSpPr>
            <p:spPr>
              <a:xfrm>
                <a:off x="-776960" y="791308"/>
                <a:ext cx="249422" cy="203881"/>
              </a:xfrm>
              <a:prstGeom prst="ellipse">
                <a:avLst/>
              </a:prstGeom>
              <a:solidFill>
                <a:srgbClr val="C00000"/>
              </a:solidFill>
              <a:ln w="63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uk-UA" sz="700" b="1" baseline="30000" dirty="0">
                  <a:solidFill>
                    <a:prstClr val="white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3" name="TextBox 272"/>
              <p:cNvSpPr txBox="1"/>
              <p:nvPr/>
            </p:nvSpPr>
            <p:spPr>
              <a:xfrm>
                <a:off x="-820789" y="792711"/>
                <a:ext cx="420251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7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Так</a:t>
                </a:r>
              </a:p>
            </p:txBody>
          </p:sp>
        </p:grpSp>
      </p:grpSp>
      <p:sp>
        <p:nvSpPr>
          <p:cNvPr id="304" name="Rectangle 303"/>
          <p:cNvSpPr/>
          <p:nvPr/>
        </p:nvSpPr>
        <p:spPr>
          <a:xfrm>
            <a:off x="7690419" y="1537424"/>
            <a:ext cx="208153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uk-UA" sz="700" b="1" dirty="0">
                <a:latin typeface="Century Gothic" panose="020B0502020202020204" pitchFamily="34" charset="0"/>
              </a:rPr>
              <a:t>Проконсультуватися з </a:t>
            </a:r>
            <a:r>
              <a:rPr lang="uk-UA" sz="700" b="1" dirty="0" smtClean="0">
                <a:latin typeface="Century Gothic" panose="020B0502020202020204" pitchFamily="34" charset="0"/>
              </a:rPr>
              <a:t>терапевтом, </a:t>
            </a:r>
          </a:p>
          <a:p>
            <a:r>
              <a:rPr lang="uk-UA" sz="700" dirty="0" smtClean="0">
                <a:latin typeface="Century Gothic" panose="020B0502020202020204" pitchFamily="34" charset="0"/>
              </a:rPr>
              <a:t>якщо </a:t>
            </a:r>
            <a:r>
              <a:rPr lang="uk-UA" sz="700" dirty="0">
                <a:latin typeface="Century Gothic" panose="020B0502020202020204" pitchFamily="34" charset="0"/>
              </a:rPr>
              <a:t>в них з'явилося</a:t>
            </a:r>
            <a:r>
              <a:rPr lang="uk-UA" sz="700" dirty="0" smtClean="0">
                <a:latin typeface="Century Gothic" panose="020B0502020202020204" pitchFamily="34" charset="0"/>
              </a:rPr>
              <a:t>: </a:t>
            </a:r>
            <a:r>
              <a:rPr lang="uk-UA" sz="700" i="1" dirty="0" smtClean="0">
                <a:latin typeface="Century Gothic" panose="020B0502020202020204" pitchFamily="34" charset="0"/>
              </a:rPr>
              <a:t>посилене серцебиття</a:t>
            </a:r>
            <a:r>
              <a:rPr lang="uk-UA" sz="700" i="1" dirty="0">
                <a:latin typeface="Century Gothic" panose="020B0502020202020204" pitchFamily="34" charset="0"/>
              </a:rPr>
              <a:t>, відчуття прискореного або неритмічного серцебиття </a:t>
            </a:r>
          </a:p>
        </p:txBody>
      </p:sp>
      <p:sp>
        <p:nvSpPr>
          <p:cNvPr id="305" name="Rectangle 304"/>
          <p:cNvSpPr/>
          <p:nvPr/>
        </p:nvSpPr>
        <p:spPr>
          <a:xfrm>
            <a:off x="7741219" y="2148601"/>
            <a:ext cx="2090320" cy="746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700" b="1" dirty="0">
                <a:solidFill>
                  <a:schemeClr val="tx1"/>
                </a:solidFill>
                <a:latin typeface="Century Gothic" panose="020B0502020202020204" pitchFamily="34" charset="0"/>
              </a:rPr>
              <a:t>Проконсультуватися з </a:t>
            </a:r>
            <a:r>
              <a:rPr lang="uk-UA" sz="7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терапевтом, </a:t>
            </a:r>
          </a:p>
          <a:p>
            <a:r>
              <a:rPr lang="uk-UA" sz="7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якщо </a:t>
            </a:r>
            <a:r>
              <a:rPr lang="uk-UA" sz="700" dirty="0">
                <a:solidFill>
                  <a:schemeClr val="tx1"/>
                </a:solidFill>
                <a:latin typeface="Century Gothic" panose="020B0502020202020204" pitchFamily="34" charset="0"/>
              </a:rPr>
              <a:t>в них з'явилося</a:t>
            </a:r>
            <a:r>
              <a:rPr lang="uk-UA" sz="7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: </a:t>
            </a:r>
            <a:r>
              <a:rPr lang="uk-UA" sz="700" i="1" dirty="0">
                <a:solidFill>
                  <a:schemeClr val="tx1"/>
                </a:solidFill>
                <a:latin typeface="Century Gothic" panose="020B0502020202020204" pitchFamily="34" charset="0"/>
              </a:rPr>
              <a:t>збільшення маси тіла, застійні набряки або посилення задишки</a:t>
            </a:r>
          </a:p>
        </p:txBody>
      </p:sp>
      <p:sp>
        <p:nvSpPr>
          <p:cNvPr id="306" name="Rectangle 305"/>
          <p:cNvSpPr/>
          <p:nvPr/>
        </p:nvSpPr>
        <p:spPr>
          <a:xfrm>
            <a:off x="7692852" y="3310134"/>
            <a:ext cx="2087887" cy="13630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700" dirty="0">
                <a:solidFill>
                  <a:schemeClr val="tx1"/>
                </a:solidFill>
                <a:latin typeface="Century Gothic" panose="020B0502020202020204" pitchFamily="34" charset="0"/>
              </a:rPr>
              <a:t>Мультак® взаємодіє з певними лікарськими засобами: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700" b="1" dirty="0">
                <a:solidFill>
                  <a:schemeClr val="tx1"/>
                </a:solidFill>
                <a:latin typeface="Century Gothic" panose="020B0502020202020204" pitchFamily="34" charset="0"/>
              </a:rPr>
              <a:t>Проінформувати будь-якого іншого лікаря про те, що пацієнт проходить лікування препаратом Мультак®</a:t>
            </a:r>
            <a:r>
              <a:rPr lang="uk-UA" sz="700" dirty="0" smtClean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7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Пацієнту </a:t>
            </a:r>
            <a:r>
              <a:rPr lang="uk-UA" sz="700" b="1" dirty="0">
                <a:solidFill>
                  <a:schemeClr val="tx1"/>
                </a:solidFill>
                <a:latin typeface="Century Gothic" panose="020B0502020202020204" pitchFamily="34" charset="0"/>
              </a:rPr>
              <a:t>не слід застосовувати</a:t>
            </a:r>
            <a:r>
              <a:rPr lang="uk-UA" sz="700" dirty="0">
                <a:solidFill>
                  <a:schemeClr val="tx1"/>
                </a:solidFill>
                <a:latin typeface="Century Gothic" panose="020B0502020202020204" pitchFamily="34" charset="0"/>
              </a:rPr>
              <a:t> звіробій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7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Пацієнту </a:t>
            </a:r>
            <a:r>
              <a:rPr lang="uk-UA" sz="700" dirty="0">
                <a:solidFill>
                  <a:schemeClr val="tx1"/>
                </a:solidFill>
                <a:latin typeface="Century Gothic" panose="020B0502020202020204" pitchFamily="34" charset="0"/>
              </a:rPr>
              <a:t>слід </a:t>
            </a:r>
            <a:r>
              <a:rPr lang="uk-UA" sz="7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уникати </a:t>
            </a:r>
            <a:r>
              <a:rPr lang="uk-UA" sz="7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вживання </a:t>
            </a:r>
            <a:r>
              <a:rPr lang="uk-UA" sz="700" dirty="0">
                <a:solidFill>
                  <a:schemeClr val="tx1"/>
                </a:solidFill>
                <a:latin typeface="Century Gothic" panose="020B0502020202020204" pitchFamily="34" charset="0"/>
              </a:rPr>
              <a:t>грейпфрутового соку </a:t>
            </a:r>
          </a:p>
        </p:txBody>
      </p:sp>
      <p:sp>
        <p:nvSpPr>
          <p:cNvPr id="307" name="Rectangle 306"/>
          <p:cNvSpPr/>
          <p:nvPr/>
        </p:nvSpPr>
        <p:spPr>
          <a:xfrm>
            <a:off x="7694412" y="4752334"/>
            <a:ext cx="2086326" cy="8407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700" b="1" dirty="0">
                <a:solidFill>
                  <a:schemeClr val="tx1"/>
                </a:solidFill>
                <a:latin typeface="Century Gothic" panose="020B0502020202020204" pitchFamily="34" charset="0"/>
              </a:rPr>
              <a:t>Негайно повідомляти</a:t>
            </a:r>
            <a:r>
              <a:rPr lang="uk-UA" sz="700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uk-UA" sz="600" dirty="0">
                <a:solidFill>
                  <a:schemeClr val="tx1"/>
                </a:solidFill>
                <a:latin typeface="Century Gothic" panose="020B0502020202020204" pitchFamily="34" charset="0"/>
              </a:rPr>
              <a:t>якщо з'явилися: </a:t>
            </a:r>
            <a:r>
              <a:rPr lang="uk-UA" sz="6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вперше </a:t>
            </a:r>
            <a:r>
              <a:rPr lang="uk-UA" sz="600" i="1" dirty="0">
                <a:solidFill>
                  <a:schemeClr val="tx1"/>
                </a:solidFill>
                <a:latin typeface="Century Gothic" panose="020B0502020202020204" pitchFamily="34" charset="0"/>
              </a:rPr>
              <a:t>виявлений біль у животі, втрата апетиту, нудота, блювання, підвищення температури тіла, </a:t>
            </a:r>
            <a:r>
              <a:rPr lang="uk-UA" sz="6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загальне нездужання</a:t>
            </a:r>
            <a:r>
              <a:rPr lang="uk-UA" sz="6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підвищена втомлюваність, жовтяниця, темне забарвлення сечі або свербіж</a:t>
            </a:r>
            <a:endParaRPr lang="uk-UA" sz="600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" name="Rounded Rectangle 307"/>
          <p:cNvSpPr/>
          <p:nvPr/>
        </p:nvSpPr>
        <p:spPr>
          <a:xfrm>
            <a:off x="7694410" y="5349077"/>
            <a:ext cx="2086327" cy="575494"/>
          </a:xfrm>
          <a:prstGeom prst="roundRect">
            <a:avLst>
              <a:gd name="adj" fmla="val 465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700" b="1" dirty="0">
                <a:solidFill>
                  <a:schemeClr val="tx1"/>
                </a:solidFill>
                <a:latin typeface="Century Gothic" panose="020B0502020202020204" pitchFamily="34" charset="0"/>
              </a:rPr>
              <a:t>Проконсультуватися з терапевтом</a:t>
            </a:r>
            <a:r>
              <a:rPr lang="uk-UA" sz="7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,</a:t>
            </a:r>
          </a:p>
          <a:p>
            <a:r>
              <a:rPr lang="uk-UA" sz="6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якщо з'явилися: </a:t>
            </a:r>
            <a:r>
              <a:rPr lang="uk-UA" sz="600" i="1" dirty="0">
                <a:solidFill>
                  <a:schemeClr val="tx1"/>
                </a:solidFill>
                <a:latin typeface="Century Gothic" panose="020B0502020202020204" pitchFamily="34" charset="0"/>
              </a:rPr>
              <a:t>непродуктивний кашель, задишка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152973" y="1514083"/>
            <a:ext cx="3523258" cy="500079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200" b="1" i="1" dirty="0" smtClean="0">
              <a:solidFill>
                <a:schemeClr val="accent4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uk-UA" sz="1600" dirty="0"/>
          </a:p>
        </p:txBody>
      </p:sp>
      <p:sp>
        <p:nvSpPr>
          <p:cNvPr id="28" name="Rounded Rectangle 27"/>
          <p:cNvSpPr/>
          <p:nvPr/>
        </p:nvSpPr>
        <p:spPr>
          <a:xfrm>
            <a:off x="4014874" y="1503384"/>
            <a:ext cx="1972605" cy="510778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ЕКГ:</a:t>
            </a:r>
          </a:p>
          <a:p>
            <a:pPr algn="ctr"/>
            <a:r>
              <a:rPr lang="uk-UA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Регулярно, принаймні 1 раз на 6 місяців </a:t>
            </a:r>
          </a:p>
        </p:txBody>
      </p:sp>
      <p:cxnSp>
        <p:nvCxnSpPr>
          <p:cNvPr id="316" name="Straight Arrow Connector 315"/>
          <p:cNvCxnSpPr/>
          <p:nvPr/>
        </p:nvCxnSpPr>
        <p:spPr>
          <a:xfrm flipH="1" flipV="1">
            <a:off x="7459683" y="1748582"/>
            <a:ext cx="0" cy="435309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" name="Rounded Rectangle 347"/>
          <p:cNvSpPr/>
          <p:nvPr/>
        </p:nvSpPr>
        <p:spPr>
          <a:xfrm>
            <a:off x="4014873" y="2205122"/>
            <a:ext cx="1972606" cy="885414"/>
          </a:xfrm>
          <a:prstGeom prst="roundRect">
            <a:avLst>
              <a:gd name="adj" fmla="val 7279"/>
            </a:avLst>
          </a:prstGeom>
          <a:solidFill>
            <a:schemeClr val="bg1"/>
          </a:solidFill>
          <a:ln w="9525">
            <a:solidFill>
              <a:srgbClr val="30A5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uk-UA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СИМПТОМИ: </a:t>
            </a:r>
          </a:p>
          <a:p>
            <a:pPr marL="171450" lvl="0" indent="-171450">
              <a:buFontTx/>
              <a:buChar char="-"/>
            </a:pPr>
            <a:r>
              <a:rPr lang="uk-UA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Серцевої недостатності</a:t>
            </a:r>
            <a:endParaRPr lang="uk-UA" sz="800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buFontTx/>
              <a:buChar char="-"/>
            </a:pPr>
            <a:r>
              <a:rPr lang="uk-UA" sz="8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Систолічної </a:t>
            </a:r>
            <a:r>
              <a:rPr lang="uk-UA" sz="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дисфункції</a:t>
            </a:r>
            <a:r>
              <a:rPr lang="uk-UA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uk-UA" sz="8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uk-UA" sz="800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лівого шлуночка </a:t>
            </a:r>
            <a:r>
              <a:rPr lang="uk-UA" sz="8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(контроль </a:t>
            </a:r>
            <a:r>
              <a:rPr lang="uk-UA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функції лівого шлуночка</a:t>
            </a:r>
            <a:r>
              <a:rPr lang="uk-UA" sz="8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)</a:t>
            </a:r>
            <a:endParaRPr lang="uk-UA" sz="800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49" name="Rounded Rectangle 348"/>
          <p:cNvSpPr/>
          <p:nvPr/>
        </p:nvSpPr>
        <p:spPr>
          <a:xfrm>
            <a:off x="4014873" y="3153407"/>
            <a:ext cx="3074242" cy="870043"/>
          </a:xfrm>
          <a:prstGeom prst="roundRect">
            <a:avLst>
              <a:gd name="adj" fmla="val 9636"/>
            </a:avLst>
          </a:prstGeom>
          <a:solidFill>
            <a:schemeClr val="bg1"/>
          </a:solidFill>
          <a:ln w="952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700" b="1" dirty="0">
                <a:solidFill>
                  <a:schemeClr val="tx1"/>
                </a:solidFill>
                <a:latin typeface="Century Gothic" panose="020B0502020202020204" pitchFamily="34" charset="0"/>
              </a:rPr>
              <a:t>ЗАСТОСОВУВАТИ З ОБЕРЕЖНІСТЮ </a:t>
            </a:r>
            <a:endParaRPr lang="uk-UA" sz="700" b="1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uk-UA" sz="700" b="1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(</a:t>
            </a:r>
            <a:r>
              <a:rPr lang="uk-UA" sz="700" b="1" i="1" dirty="0">
                <a:solidFill>
                  <a:schemeClr val="tx1"/>
                </a:solidFill>
                <a:latin typeface="Century Gothic" panose="020B0502020202020204" pitchFamily="34" charset="0"/>
              </a:rPr>
              <a:t>одночасно </a:t>
            </a:r>
            <a:r>
              <a:rPr lang="uk-UA" sz="700" b="1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з наступними </a:t>
            </a:r>
            <a:r>
              <a:rPr lang="uk-UA" sz="700" b="1" i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препаратами</a:t>
            </a:r>
            <a:r>
              <a:rPr lang="uk-UA" sz="700" b="1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)</a:t>
            </a:r>
            <a:r>
              <a:rPr lang="uk-UA" sz="7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:</a:t>
            </a:r>
            <a:endParaRPr lang="uk-UA" sz="7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uk-UA" sz="7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Препарати наперстянки</a:t>
            </a:r>
            <a:endParaRPr lang="uk-UA" sz="7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uk-UA" sz="700" dirty="0">
                <a:solidFill>
                  <a:schemeClr val="tx1"/>
                </a:solidFill>
                <a:latin typeface="Century Gothic" panose="020B0502020202020204" pitchFamily="34" charset="0"/>
              </a:rPr>
              <a:t>Бета-блокатори, блокатори кальцієвих </a:t>
            </a:r>
            <a:r>
              <a:rPr lang="uk-UA" sz="7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каналів, </a:t>
            </a:r>
            <a:r>
              <a:rPr lang="uk-UA" sz="700" dirty="0">
                <a:solidFill>
                  <a:schemeClr val="tx1"/>
                </a:solidFill>
                <a:latin typeface="Century Gothic" panose="020B0502020202020204" pitchFamily="34" charset="0"/>
              </a:rPr>
              <a:t>які </a:t>
            </a:r>
            <a:r>
              <a:rPr lang="uk-UA" sz="7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знижують частоту </a:t>
            </a:r>
            <a:r>
              <a:rPr lang="uk-UA" sz="700" dirty="0">
                <a:solidFill>
                  <a:schemeClr val="tx1"/>
                </a:solidFill>
                <a:latin typeface="Century Gothic" panose="020B0502020202020204" pitchFamily="34" charset="0"/>
              </a:rPr>
              <a:t>серцевих скорочень, статини</a:t>
            </a:r>
          </a:p>
          <a:p>
            <a:pPr marL="171450" indent="-171450">
              <a:buFontTx/>
              <a:buChar char="-"/>
            </a:pPr>
            <a:r>
              <a:rPr lang="uk-UA" sz="700" dirty="0">
                <a:solidFill>
                  <a:schemeClr val="tx1"/>
                </a:solidFill>
                <a:latin typeface="Century Gothic" panose="020B0502020202020204" pitchFamily="34" charset="0"/>
              </a:rPr>
              <a:t>Лікарські засоби, які змінюють міжнародне нормалізоване відношення (МНВ) (варфарин)</a:t>
            </a:r>
          </a:p>
          <a:p>
            <a:pPr marL="171450" indent="-171450">
              <a:buFontTx/>
              <a:buChar char="-"/>
            </a:pPr>
            <a:r>
              <a:rPr lang="uk-UA" sz="700" dirty="0" err="1" smtClean="0">
                <a:solidFill>
                  <a:schemeClr val="tx1"/>
                </a:solidFill>
                <a:latin typeface="Century Gothic" panose="020B0502020202020204" pitchFamily="34" charset="0"/>
              </a:rPr>
              <a:t>Сиролімус</a:t>
            </a:r>
            <a:r>
              <a:rPr lang="uk-UA" sz="7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uk-UA" sz="700" dirty="0">
                <a:solidFill>
                  <a:schemeClr val="tx1"/>
                </a:solidFill>
                <a:latin typeface="Century Gothic" panose="020B0502020202020204" pitchFamily="34" charset="0"/>
              </a:rPr>
              <a:t>та такролімус</a:t>
            </a:r>
          </a:p>
        </p:txBody>
      </p:sp>
      <p:sp>
        <p:nvSpPr>
          <p:cNvPr id="350" name="Rounded Rectangle 349"/>
          <p:cNvSpPr/>
          <p:nvPr/>
        </p:nvSpPr>
        <p:spPr>
          <a:xfrm>
            <a:off x="4014873" y="4883832"/>
            <a:ext cx="1972606" cy="552276"/>
          </a:xfrm>
          <a:prstGeom prst="roundRect">
            <a:avLst>
              <a:gd name="adj" fmla="val 10984"/>
            </a:avLst>
          </a:prstGeom>
          <a:solidFill>
            <a:schemeClr val="bg1"/>
          </a:solidFill>
          <a:ln w="9525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7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ПОКАЗНИКИ ФУНКЦІЇ ПЕЧІНКИ: </a:t>
            </a:r>
          </a:p>
          <a:p>
            <a:r>
              <a:rPr lang="uk-UA" sz="7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Через 1 тиждень </a:t>
            </a:r>
            <a:r>
              <a:rPr lang="uk-UA" sz="700" dirty="0" smtClean="0">
                <a:solidFill>
                  <a:schemeClr val="tx1"/>
                </a:solidFill>
                <a:latin typeface="Century Gothic" panose="020B0502020202020204" pitchFamily="34" charset="0"/>
                <a:sym typeface="Symbol" panose="05050102010706020507" pitchFamily="18" charset="2"/>
              </a:rPr>
              <a:t></a:t>
            </a:r>
            <a:r>
              <a:rPr lang="uk-UA" sz="700" dirty="0" smtClean="0"/>
              <a:t> </a:t>
            </a:r>
            <a:r>
              <a:rPr lang="uk-UA" sz="7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через 1 місяць </a:t>
            </a:r>
            <a:r>
              <a:rPr lang="uk-UA" sz="700" dirty="0" smtClean="0">
                <a:solidFill>
                  <a:schemeClr val="tx1"/>
                </a:solidFill>
                <a:latin typeface="Century Gothic" panose="020B0502020202020204" pitchFamily="34" charset="0"/>
                <a:sym typeface="Symbol" panose="05050102010706020507" pitchFamily="18" charset="2"/>
              </a:rPr>
              <a:t></a:t>
            </a:r>
            <a:r>
              <a:rPr lang="uk-UA" sz="7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щомісяця впродовж 6 місяців </a:t>
            </a:r>
            <a:r>
              <a:rPr lang="uk-UA" sz="700" dirty="0" smtClean="0">
                <a:solidFill>
                  <a:schemeClr val="tx1"/>
                </a:solidFill>
                <a:latin typeface="Century Gothic" panose="020B0502020202020204" pitchFamily="34" charset="0"/>
                <a:sym typeface="Symbol" panose="05050102010706020507" pitchFamily="18" charset="2"/>
              </a:rPr>
              <a:t></a:t>
            </a:r>
            <a:r>
              <a:rPr lang="uk-UA" sz="7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на 9-му і на 12-му місяцях </a:t>
            </a:r>
            <a:r>
              <a:rPr lang="uk-UA" sz="700" dirty="0" smtClean="0">
                <a:solidFill>
                  <a:schemeClr val="tx1"/>
                </a:solidFill>
                <a:latin typeface="Century Gothic" panose="020B0502020202020204" pitchFamily="34" charset="0"/>
                <a:sym typeface="Symbol" panose="05050102010706020507" pitchFamily="18" charset="2"/>
              </a:rPr>
              <a:t> періодично</a:t>
            </a:r>
            <a:endParaRPr lang="uk-UA" sz="700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51" name="Rounded Rectangle 350"/>
          <p:cNvSpPr/>
          <p:nvPr/>
        </p:nvSpPr>
        <p:spPr>
          <a:xfrm>
            <a:off x="4014874" y="5469190"/>
            <a:ext cx="1972605" cy="301113"/>
          </a:xfrm>
          <a:prstGeom prst="roundRect">
            <a:avLst>
              <a:gd name="adj" fmla="val 11566"/>
            </a:avLst>
          </a:prstGeom>
          <a:solidFill>
            <a:schemeClr val="bg1"/>
          </a:solidFill>
          <a:ln w="9525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ПОКАЗНИКИ ФУНКЦІЇ </a:t>
            </a:r>
            <a:r>
              <a:rPr lang="uk-UA" sz="8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ЛЕГЕНЬ</a:t>
            </a:r>
            <a:endParaRPr lang="uk-UA" sz="800" b="1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52" name="Rounded Rectangle 351"/>
          <p:cNvSpPr/>
          <p:nvPr/>
        </p:nvSpPr>
        <p:spPr>
          <a:xfrm>
            <a:off x="4014873" y="5922964"/>
            <a:ext cx="1972606" cy="340519"/>
          </a:xfrm>
          <a:prstGeom prst="roundRect">
            <a:avLst>
              <a:gd name="adj" fmla="val 11242"/>
            </a:avLst>
          </a:prstGeom>
          <a:solidFill>
            <a:schemeClr val="bg1"/>
          </a:solidFill>
          <a:ln w="95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7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КРЕАТИНІН СИРОВАТКИ КРОВІ*</a:t>
            </a:r>
            <a:r>
              <a:rPr lang="uk-UA" sz="700" b="1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: </a:t>
            </a:r>
            <a:r>
              <a:rPr lang="uk-UA" sz="700" dirty="0" smtClean="0">
                <a:solidFill>
                  <a:schemeClr val="tx1"/>
                </a:solidFill>
                <a:latin typeface="Century Gothic" panose="020B0502020202020204" pitchFamily="34" charset="0"/>
                <a:sym typeface="Symbol" panose="05050102010706020507" pitchFamily="18" charset="2"/>
              </a:rPr>
              <a:t>Через1 тиждень  ще через 7 днів, якщо рівень креатиніну ↑ </a:t>
            </a:r>
            <a:endParaRPr lang="uk-UA" sz="700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53" name="Rounded Rectangle 352"/>
          <p:cNvSpPr/>
          <p:nvPr/>
        </p:nvSpPr>
        <p:spPr>
          <a:xfrm>
            <a:off x="6042803" y="1496228"/>
            <a:ext cx="1052885" cy="510778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У пацієнта </a:t>
            </a:r>
            <a:r>
              <a:rPr lang="uk-UA" sz="8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розвивається постійна </a:t>
            </a:r>
            <a:r>
              <a:rPr lang="uk-UA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ФП </a:t>
            </a:r>
          </a:p>
        </p:txBody>
      </p:sp>
      <p:sp>
        <p:nvSpPr>
          <p:cNvPr id="354" name="Rounded Rectangle 353"/>
          <p:cNvSpPr/>
          <p:nvPr/>
        </p:nvSpPr>
        <p:spPr>
          <a:xfrm>
            <a:off x="6054592" y="2188189"/>
            <a:ext cx="1041096" cy="902347"/>
          </a:xfrm>
          <a:prstGeom prst="roundRect">
            <a:avLst>
              <a:gd name="adj" fmla="val 8478"/>
            </a:avLst>
          </a:prstGeom>
          <a:solidFill>
            <a:schemeClr val="bg1"/>
          </a:solidFill>
          <a:ln w="9525">
            <a:solidFill>
              <a:srgbClr val="30A5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700" dirty="0">
                <a:solidFill>
                  <a:schemeClr val="tx1"/>
                </a:solidFill>
                <a:latin typeface="Century Gothic" panose="020B0502020202020204" pitchFamily="34" charset="0"/>
              </a:rPr>
              <a:t>У пацієнта розвивається серцева недостатність або </a:t>
            </a:r>
            <a:r>
              <a:rPr lang="uk-UA" sz="7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uk-UA" sz="700" dirty="0">
                <a:solidFill>
                  <a:schemeClr val="tx1"/>
                </a:solidFill>
                <a:latin typeface="Century Gothic" panose="020B0502020202020204" pitchFamily="34" charset="0"/>
              </a:rPr>
              <a:t>систолічна </a:t>
            </a:r>
            <a:r>
              <a:rPr lang="uk-UA" sz="700" dirty="0" err="1" smtClean="0">
                <a:solidFill>
                  <a:schemeClr val="tx1"/>
                </a:solidFill>
                <a:latin typeface="Century Gothic" panose="020B0502020202020204" pitchFamily="34" charset="0"/>
              </a:rPr>
              <a:t>дисфункція</a:t>
            </a:r>
            <a:r>
              <a:rPr lang="uk-UA" sz="700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 лівого шлуночка</a:t>
            </a:r>
            <a:r>
              <a:rPr lang="uk-UA" sz="7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 </a:t>
            </a:r>
            <a:endParaRPr lang="uk-UA" sz="700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56" name="Rounded Rectangle 355"/>
          <p:cNvSpPr/>
          <p:nvPr/>
        </p:nvSpPr>
        <p:spPr>
          <a:xfrm>
            <a:off x="6054591" y="4883832"/>
            <a:ext cx="1041097" cy="552276"/>
          </a:xfrm>
          <a:prstGeom prst="roundRect">
            <a:avLst>
              <a:gd name="adj" fmla="val 12836"/>
            </a:avLst>
          </a:prstGeom>
          <a:solidFill>
            <a:schemeClr val="bg1"/>
          </a:solidFill>
          <a:ln w="9525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Рівні АЛТ ≥3 ВМН</a:t>
            </a:r>
            <a:endParaRPr lang="uk-UA" sz="800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57" name="Rounded Rectangle 356"/>
          <p:cNvSpPr/>
          <p:nvPr/>
        </p:nvSpPr>
        <p:spPr>
          <a:xfrm>
            <a:off x="6054591" y="5469190"/>
            <a:ext cx="1041097" cy="301113"/>
          </a:xfrm>
          <a:prstGeom prst="roundRect">
            <a:avLst>
              <a:gd name="adj" fmla="val 9002"/>
            </a:avLst>
          </a:prstGeom>
          <a:solidFill>
            <a:schemeClr val="bg1"/>
          </a:solidFill>
          <a:ln w="9525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Легенева токсичність</a:t>
            </a:r>
            <a:endParaRPr lang="uk-UA" sz="800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59" name="Rounded Rectangle 358"/>
          <p:cNvSpPr/>
          <p:nvPr/>
        </p:nvSpPr>
        <p:spPr>
          <a:xfrm>
            <a:off x="6054591" y="5922964"/>
            <a:ext cx="1041097" cy="340519"/>
          </a:xfrm>
          <a:prstGeom prst="roundRect">
            <a:avLst>
              <a:gd name="adj" fmla="val 8530"/>
            </a:avLst>
          </a:prstGeom>
          <a:solidFill>
            <a:schemeClr val="bg1"/>
          </a:solidFill>
          <a:ln w="95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700" dirty="0">
                <a:solidFill>
                  <a:schemeClr val="tx1"/>
                </a:solidFill>
                <a:latin typeface="Century Gothic" panose="020B0502020202020204" pitchFamily="34" charset="0"/>
              </a:rPr>
              <a:t>Рівень креатиніну у </a:t>
            </a:r>
            <a:r>
              <a:rPr lang="uk-UA" sz="7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сироватці крові  </a:t>
            </a:r>
            <a:r>
              <a:rPr lang="uk-UA" sz="700" dirty="0">
                <a:solidFill>
                  <a:schemeClr val="tx1"/>
                </a:solidFill>
                <a:latin typeface="Century Gothic" panose="020B0502020202020204" pitchFamily="34" charset="0"/>
              </a:rPr>
              <a:t>продовжує </a:t>
            </a:r>
            <a:r>
              <a:rPr lang="uk-UA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↑</a:t>
            </a:r>
            <a:endParaRPr lang="uk-UA" sz="800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970929" y="6338094"/>
            <a:ext cx="3546012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700" i="1" dirty="0">
                <a:latin typeface="Century Gothic" panose="020B0502020202020204" pitchFamily="34" charset="0"/>
              </a:rPr>
              <a:t>*</a:t>
            </a:r>
            <a:r>
              <a:rPr lang="uk-UA" sz="600" i="1" dirty="0">
                <a:latin typeface="Century Gothic" panose="020B0502020202020204" pitchFamily="34" charset="0"/>
              </a:rPr>
              <a:t>На початку  лікування рівні креатиніну в </a:t>
            </a:r>
            <a:r>
              <a:rPr lang="uk-UA" sz="600" i="1" dirty="0" smtClean="0">
                <a:latin typeface="Century Gothic" panose="020B0502020202020204" pitchFamily="34" charset="0"/>
              </a:rPr>
              <a:t>плазмі крові </a:t>
            </a:r>
            <a:r>
              <a:rPr lang="uk-UA" sz="600" i="1" dirty="0">
                <a:latin typeface="Century Gothic" panose="020B0502020202020204" pitchFamily="34" charset="0"/>
              </a:rPr>
              <a:t>можуть зростати внаслідок пригнічення </a:t>
            </a:r>
            <a:r>
              <a:rPr lang="uk-UA" sz="600" i="1" dirty="0" err="1" smtClean="0">
                <a:latin typeface="Century Gothic" panose="020B0502020202020204" pitchFamily="34" charset="0"/>
              </a:rPr>
              <a:t>канальцевої</a:t>
            </a:r>
            <a:r>
              <a:rPr lang="uk-UA" sz="600" i="1" dirty="0" smtClean="0">
                <a:latin typeface="Century Gothic" panose="020B0502020202020204" pitchFamily="34" charset="0"/>
              </a:rPr>
              <a:t> </a:t>
            </a:r>
            <a:r>
              <a:rPr lang="uk-UA" sz="600" i="1" dirty="0">
                <a:latin typeface="Century Gothic" panose="020B0502020202020204" pitchFamily="34" charset="0"/>
              </a:rPr>
              <a:t>екскреції </a:t>
            </a:r>
            <a:r>
              <a:rPr lang="uk-UA" sz="600" i="1" dirty="0" smtClean="0">
                <a:latin typeface="Century Gothic" panose="020B0502020202020204" pitchFamily="34" charset="0"/>
              </a:rPr>
              <a:t>креатиніну в нирках, </a:t>
            </a:r>
            <a:r>
              <a:rPr lang="uk-UA" sz="600" i="1" dirty="0">
                <a:latin typeface="Century Gothic" panose="020B0502020202020204" pitchFamily="34" charset="0"/>
              </a:rPr>
              <a:t>що не обов'язково є  показником погіршення ниркової </a:t>
            </a:r>
            <a:r>
              <a:rPr lang="uk-UA" sz="600" i="1" dirty="0" smtClean="0">
                <a:latin typeface="Century Gothic" panose="020B0502020202020204" pitchFamily="34" charset="0"/>
              </a:rPr>
              <a:t>функції</a:t>
            </a:r>
            <a:endParaRPr lang="uk-UA" sz="600" i="1" dirty="0">
              <a:latin typeface="Century Gothic" panose="020B0502020202020204" pitchFamily="34" charset="0"/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7595792" y="5886886"/>
            <a:ext cx="2176166" cy="846635"/>
          </a:xfrm>
          <a:prstGeom prst="rect">
            <a:avLst/>
          </a:prstGeom>
          <a:solidFill>
            <a:schemeClr val="bg1"/>
          </a:solidFill>
          <a:ln w="63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uk-UA" sz="700" dirty="0">
                <a:solidFill>
                  <a:schemeClr val="tx1"/>
                </a:solidFill>
                <a:latin typeface="Century Gothic" panose="020B0502020202020204" pitchFamily="34" charset="0"/>
              </a:rPr>
              <a:t>Повідомлення про </a:t>
            </a:r>
            <a:r>
              <a:rPr lang="uk-UA" sz="700" b="1" dirty="0">
                <a:solidFill>
                  <a:schemeClr val="tx1"/>
                </a:solidFill>
                <a:latin typeface="Century Gothic" panose="020B0502020202020204" pitchFamily="34" charset="0"/>
              </a:rPr>
              <a:t>підозрювані небажані реакції на лікарський засіб </a:t>
            </a:r>
            <a:r>
              <a:rPr lang="uk-UA" sz="700" dirty="0">
                <a:solidFill>
                  <a:schemeClr val="tx1"/>
                </a:solidFill>
                <a:latin typeface="Century Gothic" panose="020B0502020202020204" pitchFamily="34" charset="0"/>
              </a:rPr>
              <a:t>важливі для </a:t>
            </a:r>
            <a:r>
              <a:rPr lang="uk-UA" sz="7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безперервного </a:t>
            </a:r>
            <a:r>
              <a:rPr lang="uk-UA" sz="700" dirty="0">
                <a:solidFill>
                  <a:schemeClr val="tx1"/>
                </a:solidFill>
                <a:latin typeface="Century Gothic" panose="020B0502020202020204" pitchFamily="34" charset="0"/>
              </a:rPr>
              <a:t>моніторингу співвідношення "користь/ризик". Просимо медичних працівників повідомляти компанію "Санофі" про будь-які підозрювані небажані реакції </a:t>
            </a:r>
            <a:r>
              <a:rPr lang="uk-UA" sz="7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ФАКСОМ </a:t>
            </a:r>
            <a:r>
              <a:rPr lang="en-US" sz="700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0443542000</a:t>
            </a:r>
            <a:r>
              <a:rPr lang="uk-UA" sz="7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 </a:t>
            </a:r>
            <a:r>
              <a:rPr lang="uk-UA" sz="700" dirty="0">
                <a:solidFill>
                  <a:schemeClr val="tx1"/>
                </a:solidFill>
                <a:latin typeface="Century Gothic" panose="020B0502020202020204" pitchFamily="34" charset="0"/>
              </a:rPr>
              <a:t>або на </a:t>
            </a:r>
            <a:r>
              <a:rPr lang="uk-UA" sz="7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ЕЛ. ПОШТУ </a:t>
            </a:r>
            <a:r>
              <a:rPr lang="en-US" sz="700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Pharmacovigilance-UA@sanofi.com</a:t>
            </a:r>
            <a:endParaRPr lang="uk-UA" sz="700" u="sng" dirty="0" smtClean="0"/>
          </a:p>
        </p:txBody>
      </p:sp>
      <p:sp>
        <p:nvSpPr>
          <p:cNvPr id="10" name="Rectangle 9"/>
          <p:cNvSpPr/>
          <p:nvPr/>
        </p:nvSpPr>
        <p:spPr>
          <a:xfrm>
            <a:off x="7676231" y="485060"/>
            <a:ext cx="21516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800" dirty="0">
                <a:solidFill>
                  <a:prstClr val="black"/>
                </a:solidFill>
                <a:latin typeface="Century Gothic" panose="020B0502020202020204" pitchFamily="34" charset="0"/>
              </a:rPr>
              <a:t>Пацієнтів слід попередити, що під час лікування препаратом Мультак® будуть робитися </a:t>
            </a:r>
            <a:r>
              <a:rPr lang="uk-UA" sz="800" b="1" dirty="0">
                <a:solidFill>
                  <a:prstClr val="black"/>
                </a:solidFill>
                <a:latin typeface="Century Gothic" panose="020B0502020202020204" pitchFamily="34" charset="0"/>
              </a:rPr>
              <a:t>аналізи крові та ЕКГ</a:t>
            </a:r>
            <a:r>
              <a:rPr lang="uk-UA" sz="800" dirty="0">
                <a:solidFill>
                  <a:prstClr val="black"/>
                </a:solidFill>
                <a:latin typeface="Century Gothic" panose="020B0502020202020204" pitchFamily="34" charset="0"/>
              </a:rPr>
              <a:t>. Пацієнтам також слід порекомендувати</a:t>
            </a:r>
            <a:r>
              <a:rPr lang="uk-UA" sz="800" dirty="0">
                <a:solidFill>
                  <a:srgbClr val="7030A0"/>
                </a:solidFill>
                <a:latin typeface="Century Gothic" panose="020B0502020202020204" pitchFamily="34" charset="0"/>
              </a:rPr>
              <a:t> </a:t>
            </a:r>
            <a:r>
              <a:rPr lang="uk-UA" sz="800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наступне</a:t>
            </a:r>
            <a:r>
              <a:rPr lang="uk-UA" sz="8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:  </a:t>
            </a:r>
            <a:endParaRPr lang="uk-UA" sz="8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196" name="Rounded Rectangle 195"/>
          <p:cNvSpPr/>
          <p:nvPr/>
        </p:nvSpPr>
        <p:spPr>
          <a:xfrm>
            <a:off x="4014873" y="4051657"/>
            <a:ext cx="3081816" cy="690555"/>
          </a:xfrm>
          <a:prstGeom prst="roundRect">
            <a:avLst>
              <a:gd name="adj" fmla="val 9636"/>
            </a:avLst>
          </a:prstGeom>
          <a:solidFill>
            <a:schemeClr val="bg1"/>
          </a:solidFill>
          <a:ln w="952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700" b="1" dirty="0">
                <a:solidFill>
                  <a:schemeClr val="tx1"/>
                </a:solidFill>
                <a:latin typeface="Century Gothic" panose="020B0502020202020204" pitchFamily="34" charset="0"/>
              </a:rPr>
              <a:t>НЕ РЕКОМЕНДУЄТЬСЯ </a:t>
            </a:r>
            <a:endParaRPr lang="uk-UA" sz="700" b="1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uk-UA" sz="700" b="1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(</a:t>
            </a:r>
            <a:r>
              <a:rPr lang="uk-UA" sz="700" b="1" i="1" dirty="0">
                <a:solidFill>
                  <a:schemeClr val="tx1"/>
                </a:solidFill>
                <a:latin typeface="Century Gothic" panose="020B0502020202020204" pitchFamily="34" charset="0"/>
              </a:rPr>
              <a:t>одночасно з наступними </a:t>
            </a:r>
            <a:r>
              <a:rPr lang="uk-UA" sz="700" b="1" i="1" dirty="0">
                <a:solidFill>
                  <a:srgbClr val="7030A0"/>
                </a:solidFill>
                <a:latin typeface="Century Gothic" panose="020B0502020202020204" pitchFamily="34" charset="0"/>
              </a:rPr>
              <a:t>препаратами</a:t>
            </a:r>
            <a:r>
              <a:rPr lang="uk-UA" sz="700" b="1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)</a:t>
            </a:r>
            <a:r>
              <a:rPr lang="uk-UA" sz="7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:</a:t>
            </a:r>
            <a:r>
              <a:rPr lang="uk-UA" sz="700" b="1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 </a:t>
            </a:r>
            <a:endParaRPr lang="uk-UA" sz="700" b="1" i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uk-UA" sz="700" dirty="0">
                <a:solidFill>
                  <a:schemeClr val="tx1"/>
                </a:solidFill>
                <a:latin typeface="Century Gothic" panose="020B0502020202020204" pitchFamily="34" charset="0"/>
              </a:rPr>
              <a:t>Грейпфрутовий сік, потужні індуктори CYP3А4, включаючи рифампіцин, фенобарбітал, карбамазепін, фенітоїн, звіробій</a:t>
            </a:r>
            <a:endParaRPr lang="uk-UA" sz="700" i="1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40" name="Group 239"/>
          <p:cNvGrpSpPr/>
          <p:nvPr/>
        </p:nvGrpSpPr>
        <p:grpSpPr>
          <a:xfrm>
            <a:off x="2290610" y="5645770"/>
            <a:ext cx="375138" cy="288838"/>
            <a:chOff x="2227806" y="1575922"/>
            <a:chExt cx="375138" cy="288838"/>
          </a:xfrm>
        </p:grpSpPr>
        <p:grpSp>
          <p:nvGrpSpPr>
            <p:cNvPr id="241" name="Group 240"/>
            <p:cNvGrpSpPr/>
            <p:nvPr/>
          </p:nvGrpSpPr>
          <p:grpSpPr>
            <a:xfrm>
              <a:off x="2227806" y="1575922"/>
              <a:ext cx="375138" cy="288838"/>
              <a:chOff x="2145994" y="1587936"/>
              <a:chExt cx="375138" cy="288838"/>
            </a:xfrm>
          </p:grpSpPr>
          <p:grpSp>
            <p:nvGrpSpPr>
              <p:cNvPr id="243" name="Group 242"/>
              <p:cNvGrpSpPr/>
              <p:nvPr/>
            </p:nvGrpSpPr>
            <p:grpSpPr>
              <a:xfrm>
                <a:off x="2164780" y="1588913"/>
                <a:ext cx="256922" cy="287861"/>
                <a:chOff x="2783156" y="879776"/>
                <a:chExt cx="341868" cy="252762"/>
              </a:xfrm>
            </p:grpSpPr>
            <p:cxnSp>
              <p:nvCxnSpPr>
                <p:cNvPr id="245" name="Elbow Connector 244"/>
                <p:cNvCxnSpPr/>
                <p:nvPr/>
              </p:nvCxnSpPr>
              <p:spPr>
                <a:xfrm rot="5400000">
                  <a:off x="2829743" y="1083440"/>
                  <a:ext cx="98197" cy="0"/>
                </a:xfrm>
                <a:prstGeom prst="bentConnector3">
                  <a:avLst>
                    <a:gd name="adj1" fmla="val 50000"/>
                  </a:avLst>
                </a:prstGeom>
                <a:ln>
                  <a:noFill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6" name="Oval 245"/>
                <p:cNvSpPr/>
                <p:nvPr/>
              </p:nvSpPr>
              <p:spPr>
                <a:xfrm>
                  <a:off x="2783156" y="879776"/>
                  <a:ext cx="341868" cy="185046"/>
                </a:xfrm>
                <a:prstGeom prst="ellipse">
                  <a:avLst/>
                </a:prstGeom>
                <a:solidFill>
                  <a:srgbClr val="00B050"/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uk-UA" sz="800" b="1" dirty="0">
                    <a:solidFill>
                      <a:prstClr val="white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244" name="TextBox 243"/>
              <p:cNvSpPr txBox="1"/>
              <p:nvPr/>
            </p:nvSpPr>
            <p:spPr>
              <a:xfrm>
                <a:off x="2145994" y="1587936"/>
                <a:ext cx="375138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7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Ні</a:t>
                </a:r>
              </a:p>
            </p:txBody>
          </p:sp>
        </p:grpSp>
        <p:cxnSp>
          <p:nvCxnSpPr>
            <p:cNvPr id="242" name="Straight Arrow Connector 241"/>
            <p:cNvCxnSpPr/>
            <p:nvPr/>
          </p:nvCxnSpPr>
          <p:spPr>
            <a:xfrm>
              <a:off x="2373967" y="1775977"/>
              <a:ext cx="0" cy="66818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6" name="TextBox 175"/>
          <p:cNvSpPr txBox="1"/>
          <p:nvPr/>
        </p:nvSpPr>
        <p:spPr>
          <a:xfrm>
            <a:off x="3989147" y="485060"/>
            <a:ext cx="3568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800" dirty="0">
                <a:latin typeface="Century Gothic" panose="020B0502020202020204" pitchFamily="34" charset="0"/>
              </a:rPr>
              <a:t>Під час лікування препаратом Мультак® рекомендується проводити оцінку за показниками, що вказані нижче. Також наведені критерії </a:t>
            </a:r>
            <a:r>
              <a:rPr lang="uk-UA" sz="800" dirty="0" smtClean="0">
                <a:latin typeface="Century Gothic" panose="020B0502020202020204" pitchFamily="34" charset="0"/>
              </a:rPr>
              <a:t>для відміни препарату. </a:t>
            </a:r>
            <a:r>
              <a:rPr lang="uk-UA" sz="800" dirty="0">
                <a:latin typeface="Century Gothic" panose="020B0502020202020204" pitchFamily="34" charset="0"/>
              </a:rPr>
              <a:t>Слід припинити лікування препаратом Мультак®, якщо під час лікування з'явилася відповідь "Так" </a:t>
            </a:r>
            <a:r>
              <a:rPr lang="uk-UA" sz="800" b="1" u="sng" dirty="0">
                <a:latin typeface="Century Gothic" panose="020B0502020202020204" pitchFamily="34" charset="0"/>
              </a:rPr>
              <a:t>хоча б </a:t>
            </a:r>
            <a:r>
              <a:rPr lang="uk-UA" sz="800" b="1" u="sng" dirty="0" smtClean="0">
                <a:latin typeface="Century Gothic" panose="020B0502020202020204" pitchFamily="34" charset="0"/>
              </a:rPr>
              <a:t>по одному</a:t>
            </a:r>
            <a:r>
              <a:rPr lang="uk-UA" sz="800" dirty="0" smtClean="0">
                <a:latin typeface="Century Gothic" panose="020B0502020202020204" pitchFamily="34" charset="0"/>
              </a:rPr>
              <a:t> </a:t>
            </a:r>
            <a:r>
              <a:rPr lang="uk-UA" sz="800" dirty="0">
                <a:latin typeface="Century Gothic" panose="020B0502020202020204" pitchFamily="34" charset="0"/>
              </a:rPr>
              <a:t>з критеріїв </a:t>
            </a:r>
            <a:r>
              <a:rPr lang="uk-UA" sz="8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(</a:t>
            </a:r>
            <a:r>
              <a:rPr lang="uk-UA" sz="8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червоні віконця)</a:t>
            </a:r>
            <a:r>
              <a:rPr lang="uk-UA" sz="800" dirty="0">
                <a:latin typeface="Century Gothic" panose="020B0502020202020204" pitchFamily="34" charset="0"/>
              </a:rPr>
              <a:t>. </a:t>
            </a:r>
          </a:p>
        </p:txBody>
      </p:sp>
      <p:sp>
        <p:nvSpPr>
          <p:cNvPr id="7" name="Rectangle 6"/>
          <p:cNvSpPr/>
          <p:nvPr/>
        </p:nvSpPr>
        <p:spPr>
          <a:xfrm>
            <a:off x="6034025" y="1492250"/>
            <a:ext cx="81854" cy="52191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78" name="Rectangle 177"/>
          <p:cNvSpPr/>
          <p:nvPr/>
        </p:nvSpPr>
        <p:spPr>
          <a:xfrm>
            <a:off x="6034026" y="2186897"/>
            <a:ext cx="81853" cy="903640"/>
          </a:xfrm>
          <a:prstGeom prst="rect">
            <a:avLst/>
          </a:prstGeom>
          <a:solidFill>
            <a:srgbClr val="30A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79" name="Rectangle 178"/>
          <p:cNvSpPr/>
          <p:nvPr/>
        </p:nvSpPr>
        <p:spPr>
          <a:xfrm>
            <a:off x="6034026" y="4880228"/>
            <a:ext cx="81853" cy="561465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81" name="Rectangle 180"/>
          <p:cNvSpPr/>
          <p:nvPr/>
        </p:nvSpPr>
        <p:spPr>
          <a:xfrm>
            <a:off x="6034026" y="5464708"/>
            <a:ext cx="81853" cy="310978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82" name="Rectangle 181"/>
          <p:cNvSpPr/>
          <p:nvPr/>
        </p:nvSpPr>
        <p:spPr>
          <a:xfrm>
            <a:off x="6034026" y="5918482"/>
            <a:ext cx="81853" cy="3450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83" name="Rectangle 182"/>
          <p:cNvSpPr/>
          <p:nvPr/>
        </p:nvSpPr>
        <p:spPr>
          <a:xfrm>
            <a:off x="120948" y="1440228"/>
            <a:ext cx="254921" cy="64972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254" name="Rectangle 253"/>
          <p:cNvSpPr/>
          <p:nvPr/>
        </p:nvSpPr>
        <p:spPr>
          <a:xfrm rot="16200000">
            <a:off x="-92550" y="1514319"/>
            <a:ext cx="674782" cy="505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Фібриляція передсердь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117165" y="2148601"/>
            <a:ext cx="261922" cy="1013836"/>
          </a:xfrm>
          <a:prstGeom prst="rect">
            <a:avLst/>
          </a:prstGeom>
          <a:solidFill>
            <a:srgbClr val="30A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255" name="Rectangle 254"/>
          <p:cNvSpPr/>
          <p:nvPr/>
        </p:nvSpPr>
        <p:spPr>
          <a:xfrm rot="16200000">
            <a:off x="-303071" y="2373150"/>
            <a:ext cx="1044898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endParaRPr lang="uk-UA" sz="9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uk-UA" sz="7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Серцева недостатність</a:t>
            </a:r>
          </a:p>
          <a:p>
            <a:endParaRPr lang="uk-UA" sz="7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86" name="Rectangle 185"/>
          <p:cNvSpPr/>
          <p:nvPr/>
        </p:nvSpPr>
        <p:spPr>
          <a:xfrm>
            <a:off x="117165" y="3233319"/>
            <a:ext cx="261922" cy="153224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257" name="Rectangle 256"/>
          <p:cNvSpPr/>
          <p:nvPr/>
        </p:nvSpPr>
        <p:spPr>
          <a:xfrm rot="16200000">
            <a:off x="-479510" y="3688788"/>
            <a:ext cx="1436979" cy="6160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7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Взаємодія з іншими лікарськими засобами  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117165" y="4842797"/>
            <a:ext cx="261922" cy="968642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256" name="Rectangle 255"/>
          <p:cNvSpPr/>
          <p:nvPr/>
        </p:nvSpPr>
        <p:spPr>
          <a:xfrm rot="16200000">
            <a:off x="-151008" y="5063582"/>
            <a:ext cx="779975" cy="48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7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Печінка та легені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114119" y="5886886"/>
            <a:ext cx="261922" cy="41569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259" name="Rectangle 258"/>
          <p:cNvSpPr/>
          <p:nvPr/>
        </p:nvSpPr>
        <p:spPr>
          <a:xfrm rot="16200000">
            <a:off x="-80402" y="5933466"/>
            <a:ext cx="638762" cy="3124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7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Нирки </a:t>
            </a:r>
          </a:p>
        </p:txBody>
      </p:sp>
      <p:sp>
        <p:nvSpPr>
          <p:cNvPr id="2" name="Down Arrow 1"/>
          <p:cNvSpPr/>
          <p:nvPr/>
        </p:nvSpPr>
        <p:spPr>
          <a:xfrm>
            <a:off x="2259087" y="1276189"/>
            <a:ext cx="357632" cy="197792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46" name="TextBox 145"/>
          <p:cNvSpPr txBox="1"/>
          <p:nvPr/>
        </p:nvSpPr>
        <p:spPr>
          <a:xfrm>
            <a:off x="123311" y="914028"/>
            <a:ext cx="3747696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800" dirty="0">
                <a:latin typeface="Century Gothic" panose="020B0502020202020204" pitchFamily="34" charset="0"/>
              </a:rPr>
              <a:t>Мультак® </a:t>
            </a:r>
            <a:r>
              <a:rPr lang="uk-UA" sz="800" b="1" dirty="0">
                <a:latin typeface="Century Gothic" panose="020B0502020202020204" pitchFamily="34" charset="0"/>
              </a:rPr>
              <a:t>показаний </a:t>
            </a:r>
            <a:r>
              <a:rPr lang="uk-UA" sz="800" dirty="0">
                <a:latin typeface="Century Gothic" panose="020B0502020202020204" pitchFamily="34" charset="0"/>
              </a:rPr>
              <a:t>для підтримання синусового ритму після успішної кардіоверсії у дорослих клінічно стабільних пацієнтів з пароксизмальною або </a:t>
            </a:r>
            <a:r>
              <a:rPr lang="uk-UA" sz="800" dirty="0" err="1" smtClean="0">
                <a:latin typeface="Century Gothic" panose="020B0502020202020204" pitchFamily="34" charset="0"/>
              </a:rPr>
              <a:t>персистуючою</a:t>
            </a:r>
            <a:r>
              <a:rPr lang="uk-UA" sz="800" dirty="0" smtClean="0">
                <a:latin typeface="Century Gothic" panose="020B0502020202020204" pitchFamily="34" charset="0"/>
              </a:rPr>
              <a:t> фібриляцією </a:t>
            </a:r>
            <a:r>
              <a:rPr lang="uk-UA" sz="800" dirty="0">
                <a:latin typeface="Century Gothic" panose="020B0502020202020204" pitchFamily="34" charset="0"/>
              </a:rPr>
              <a:t>передсердь (ФП). </a:t>
            </a:r>
          </a:p>
        </p:txBody>
      </p:sp>
      <p:cxnSp>
        <p:nvCxnSpPr>
          <p:cNvPr id="189" name="Straight Arrow Connector 188"/>
          <p:cNvCxnSpPr/>
          <p:nvPr/>
        </p:nvCxnSpPr>
        <p:spPr>
          <a:xfrm>
            <a:off x="625858" y="1749256"/>
            <a:ext cx="24987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/>
          <p:cNvCxnSpPr/>
          <p:nvPr/>
        </p:nvCxnSpPr>
        <p:spPr>
          <a:xfrm>
            <a:off x="625068" y="6093067"/>
            <a:ext cx="24987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/>
          <p:cNvCxnSpPr/>
          <p:nvPr/>
        </p:nvCxnSpPr>
        <p:spPr>
          <a:xfrm>
            <a:off x="628527" y="5580896"/>
            <a:ext cx="24987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/>
          <p:cNvCxnSpPr/>
          <p:nvPr/>
        </p:nvCxnSpPr>
        <p:spPr>
          <a:xfrm>
            <a:off x="7209813" y="1750228"/>
            <a:ext cx="24987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Arrow Connector 198"/>
          <p:cNvCxnSpPr/>
          <p:nvPr/>
        </p:nvCxnSpPr>
        <p:spPr>
          <a:xfrm>
            <a:off x="7209813" y="2636276"/>
            <a:ext cx="24987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Arrow Connector 200"/>
          <p:cNvCxnSpPr/>
          <p:nvPr/>
        </p:nvCxnSpPr>
        <p:spPr>
          <a:xfrm>
            <a:off x="7209813" y="5625450"/>
            <a:ext cx="24987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Arrow Connector 201"/>
          <p:cNvCxnSpPr/>
          <p:nvPr/>
        </p:nvCxnSpPr>
        <p:spPr>
          <a:xfrm>
            <a:off x="7209813" y="6098323"/>
            <a:ext cx="24987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0" name="Group 319"/>
          <p:cNvGrpSpPr/>
          <p:nvPr/>
        </p:nvGrpSpPr>
        <p:grpSpPr>
          <a:xfrm flipH="1">
            <a:off x="6982389" y="1649828"/>
            <a:ext cx="420251" cy="209078"/>
            <a:chOff x="-906228" y="791308"/>
            <a:chExt cx="420251" cy="209078"/>
          </a:xfrm>
        </p:grpSpPr>
        <p:sp>
          <p:nvSpPr>
            <p:cNvPr id="321" name="Oval 320"/>
            <p:cNvSpPr/>
            <p:nvPr/>
          </p:nvSpPr>
          <p:spPr>
            <a:xfrm>
              <a:off x="-776960" y="791308"/>
              <a:ext cx="249422" cy="203881"/>
            </a:xfrm>
            <a:prstGeom prst="ellipse">
              <a:avLst/>
            </a:prstGeom>
            <a:solidFill>
              <a:srgbClr val="C00000"/>
            </a:solidFill>
            <a:ln w="63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uk-UA" sz="700" b="1" baseline="30000" dirty="0">
                <a:solidFill>
                  <a:prstClr val="white"/>
                </a:solidFill>
                <a:latin typeface="Century Gothic" panose="020B0502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2" name="TextBox 321"/>
            <p:cNvSpPr txBox="1"/>
            <p:nvPr/>
          </p:nvSpPr>
          <p:spPr>
            <a:xfrm>
              <a:off x="-906228" y="800331"/>
              <a:ext cx="420251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7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Так</a:t>
              </a:r>
            </a:p>
          </p:txBody>
        </p:sp>
      </p:grpSp>
      <p:grpSp>
        <p:nvGrpSpPr>
          <p:cNvPr id="335" name="Group 334"/>
          <p:cNvGrpSpPr/>
          <p:nvPr/>
        </p:nvGrpSpPr>
        <p:grpSpPr>
          <a:xfrm flipH="1">
            <a:off x="6976831" y="2532265"/>
            <a:ext cx="420251" cy="203881"/>
            <a:chOff x="-906228" y="791308"/>
            <a:chExt cx="420251" cy="203881"/>
          </a:xfrm>
        </p:grpSpPr>
        <p:sp>
          <p:nvSpPr>
            <p:cNvPr id="336" name="Oval 335"/>
            <p:cNvSpPr/>
            <p:nvPr/>
          </p:nvSpPr>
          <p:spPr>
            <a:xfrm>
              <a:off x="-776960" y="791308"/>
              <a:ext cx="249422" cy="203881"/>
            </a:xfrm>
            <a:prstGeom prst="ellipse">
              <a:avLst/>
            </a:prstGeom>
            <a:solidFill>
              <a:srgbClr val="C00000"/>
            </a:solidFill>
            <a:ln w="63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uk-UA" sz="700" b="1" baseline="30000" dirty="0">
                <a:solidFill>
                  <a:prstClr val="white"/>
                </a:solidFill>
                <a:latin typeface="Century Gothic" panose="020B0502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7" name="TextBox 336"/>
            <p:cNvSpPr txBox="1"/>
            <p:nvPr/>
          </p:nvSpPr>
          <p:spPr>
            <a:xfrm>
              <a:off x="-906228" y="792711"/>
              <a:ext cx="420251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7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Так</a:t>
              </a:r>
            </a:p>
          </p:txBody>
        </p:sp>
      </p:grpSp>
      <p:grpSp>
        <p:nvGrpSpPr>
          <p:cNvPr id="345" name="Group 344"/>
          <p:cNvGrpSpPr/>
          <p:nvPr/>
        </p:nvGrpSpPr>
        <p:grpSpPr>
          <a:xfrm flipH="1">
            <a:off x="6974814" y="5523306"/>
            <a:ext cx="420251" cy="209078"/>
            <a:chOff x="-904612" y="791308"/>
            <a:chExt cx="420251" cy="209078"/>
          </a:xfrm>
        </p:grpSpPr>
        <p:sp>
          <p:nvSpPr>
            <p:cNvPr id="346" name="Oval 345"/>
            <p:cNvSpPr/>
            <p:nvPr/>
          </p:nvSpPr>
          <p:spPr>
            <a:xfrm>
              <a:off x="-776960" y="791308"/>
              <a:ext cx="249422" cy="203881"/>
            </a:xfrm>
            <a:prstGeom prst="ellipse">
              <a:avLst/>
            </a:prstGeom>
            <a:solidFill>
              <a:srgbClr val="C00000"/>
            </a:solidFill>
            <a:ln w="63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uk-UA" sz="700" b="1" baseline="30000" dirty="0">
                <a:solidFill>
                  <a:prstClr val="white"/>
                </a:solidFill>
                <a:latin typeface="Century Gothic" panose="020B0502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7" name="TextBox 346"/>
            <p:cNvSpPr txBox="1"/>
            <p:nvPr/>
          </p:nvSpPr>
          <p:spPr>
            <a:xfrm>
              <a:off x="-904612" y="800331"/>
              <a:ext cx="420251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7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Так</a:t>
              </a:r>
            </a:p>
          </p:txBody>
        </p:sp>
      </p:grpSp>
      <p:grpSp>
        <p:nvGrpSpPr>
          <p:cNvPr id="330" name="Group 329"/>
          <p:cNvGrpSpPr/>
          <p:nvPr/>
        </p:nvGrpSpPr>
        <p:grpSpPr>
          <a:xfrm flipH="1">
            <a:off x="6978735" y="5997225"/>
            <a:ext cx="420251" cy="209078"/>
            <a:chOff x="-906228" y="791308"/>
            <a:chExt cx="420251" cy="209078"/>
          </a:xfrm>
        </p:grpSpPr>
        <p:sp>
          <p:nvSpPr>
            <p:cNvPr id="331" name="Oval 330"/>
            <p:cNvSpPr/>
            <p:nvPr/>
          </p:nvSpPr>
          <p:spPr>
            <a:xfrm>
              <a:off x="-776960" y="791308"/>
              <a:ext cx="249422" cy="203881"/>
            </a:xfrm>
            <a:prstGeom prst="ellipse">
              <a:avLst/>
            </a:prstGeom>
            <a:solidFill>
              <a:srgbClr val="C00000"/>
            </a:solidFill>
            <a:ln w="63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uk-UA" sz="700" b="1" baseline="30000" dirty="0">
                <a:solidFill>
                  <a:prstClr val="white"/>
                </a:solidFill>
                <a:latin typeface="Century Gothic" panose="020B0502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2" name="TextBox 331"/>
            <p:cNvSpPr txBox="1"/>
            <p:nvPr/>
          </p:nvSpPr>
          <p:spPr>
            <a:xfrm>
              <a:off x="-906228" y="800331"/>
              <a:ext cx="420251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7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Так</a:t>
              </a:r>
            </a:p>
          </p:txBody>
        </p:sp>
      </p:grpSp>
      <p:cxnSp>
        <p:nvCxnSpPr>
          <p:cNvPr id="209" name="Straight Arrow Connector 208"/>
          <p:cNvCxnSpPr/>
          <p:nvPr/>
        </p:nvCxnSpPr>
        <p:spPr>
          <a:xfrm>
            <a:off x="7204280" y="5164489"/>
            <a:ext cx="24987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1" name="Group 210"/>
          <p:cNvGrpSpPr/>
          <p:nvPr/>
        </p:nvGrpSpPr>
        <p:grpSpPr>
          <a:xfrm flipH="1">
            <a:off x="6969392" y="5067201"/>
            <a:ext cx="420251" cy="209078"/>
            <a:chOff x="-906228" y="791308"/>
            <a:chExt cx="420251" cy="209078"/>
          </a:xfrm>
        </p:grpSpPr>
        <p:sp>
          <p:nvSpPr>
            <p:cNvPr id="212" name="Oval 211"/>
            <p:cNvSpPr/>
            <p:nvPr/>
          </p:nvSpPr>
          <p:spPr>
            <a:xfrm>
              <a:off x="-776960" y="791308"/>
              <a:ext cx="249422" cy="203881"/>
            </a:xfrm>
            <a:prstGeom prst="ellipse">
              <a:avLst/>
            </a:prstGeom>
            <a:solidFill>
              <a:srgbClr val="C00000"/>
            </a:solidFill>
            <a:ln w="63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uk-UA" sz="700" b="1" baseline="30000" dirty="0">
                <a:solidFill>
                  <a:prstClr val="white"/>
                </a:solidFill>
                <a:latin typeface="Century Gothic" panose="020B0502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-906228" y="800331"/>
              <a:ext cx="420251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7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Так</a:t>
              </a:r>
            </a:p>
          </p:txBody>
        </p:sp>
      </p:grpSp>
      <p:sp>
        <p:nvSpPr>
          <p:cNvPr id="317" name="Hexagon 316"/>
          <p:cNvSpPr/>
          <p:nvPr/>
        </p:nvSpPr>
        <p:spPr>
          <a:xfrm rot="16200000" flipH="1">
            <a:off x="5298152" y="3777083"/>
            <a:ext cx="4234986" cy="284544"/>
          </a:xfrm>
          <a:prstGeom prst="hexagon">
            <a:avLst/>
          </a:prstGeom>
          <a:solidFill>
            <a:srgbClr val="FF9999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8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Слід припинити застосування препарату Мультак®, </a:t>
            </a:r>
            <a:endParaRPr lang="uk-UA" sz="800" b="1" dirty="0" smtClean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uk-UA" sz="8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якщо отримана хоча </a:t>
            </a:r>
            <a:r>
              <a:rPr lang="uk-UA" sz="8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б одна червона відповідь "Так"</a:t>
            </a:r>
            <a:endParaRPr lang="uk-UA" sz="800" b="1" dirty="0">
              <a:solidFill>
                <a:srgbClr val="C0000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203" name="Hexagon 202"/>
          <p:cNvSpPr/>
          <p:nvPr/>
        </p:nvSpPr>
        <p:spPr>
          <a:xfrm rot="16200000" flipH="1">
            <a:off x="-1450077" y="3783608"/>
            <a:ext cx="4234986" cy="271491"/>
          </a:xfrm>
          <a:prstGeom prst="hexagon">
            <a:avLst/>
          </a:prstGeom>
          <a:solidFill>
            <a:srgbClr val="FF9999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8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Не призначайте Мультак®, </a:t>
            </a:r>
            <a:endParaRPr lang="uk-UA" sz="800" b="1" dirty="0" smtClean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uk-UA" sz="8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якщо </a:t>
            </a:r>
            <a:r>
              <a:rPr lang="uk-UA" sz="8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застосовується хоча б одна червона відповідь "Так"</a:t>
            </a:r>
            <a:endParaRPr lang="uk-UA" sz="800" b="1" dirty="0">
              <a:solidFill>
                <a:srgbClr val="C0000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0" name="Group 149"/>
          <p:cNvGrpSpPr/>
          <p:nvPr/>
        </p:nvGrpSpPr>
        <p:grpSpPr>
          <a:xfrm>
            <a:off x="2290610" y="3007985"/>
            <a:ext cx="375138" cy="288838"/>
            <a:chOff x="2227806" y="1575922"/>
            <a:chExt cx="375138" cy="288838"/>
          </a:xfrm>
        </p:grpSpPr>
        <p:grpSp>
          <p:nvGrpSpPr>
            <p:cNvPr id="151" name="Group 150"/>
            <p:cNvGrpSpPr/>
            <p:nvPr/>
          </p:nvGrpSpPr>
          <p:grpSpPr>
            <a:xfrm>
              <a:off x="2227806" y="1575922"/>
              <a:ext cx="375138" cy="288838"/>
              <a:chOff x="2145994" y="1587936"/>
              <a:chExt cx="375138" cy="288838"/>
            </a:xfrm>
          </p:grpSpPr>
          <p:grpSp>
            <p:nvGrpSpPr>
              <p:cNvPr id="180" name="Group 179"/>
              <p:cNvGrpSpPr/>
              <p:nvPr/>
            </p:nvGrpSpPr>
            <p:grpSpPr>
              <a:xfrm>
                <a:off x="2164780" y="1588913"/>
                <a:ext cx="256922" cy="287861"/>
                <a:chOff x="2783156" y="879776"/>
                <a:chExt cx="341868" cy="252762"/>
              </a:xfrm>
            </p:grpSpPr>
            <p:cxnSp>
              <p:nvCxnSpPr>
                <p:cNvPr id="191" name="Elbow Connector 190"/>
                <p:cNvCxnSpPr/>
                <p:nvPr/>
              </p:nvCxnSpPr>
              <p:spPr>
                <a:xfrm rot="5400000">
                  <a:off x="2829743" y="1083440"/>
                  <a:ext cx="98197" cy="0"/>
                </a:xfrm>
                <a:prstGeom prst="bentConnector3">
                  <a:avLst>
                    <a:gd name="adj1" fmla="val 50000"/>
                  </a:avLst>
                </a:prstGeom>
                <a:ln>
                  <a:noFill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4" name="Oval 193"/>
                <p:cNvSpPr/>
                <p:nvPr/>
              </p:nvSpPr>
              <p:spPr>
                <a:xfrm>
                  <a:off x="2783156" y="879776"/>
                  <a:ext cx="341868" cy="185046"/>
                </a:xfrm>
                <a:prstGeom prst="ellipse">
                  <a:avLst/>
                </a:prstGeom>
                <a:solidFill>
                  <a:srgbClr val="00B050"/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uk-UA" sz="800" b="1" dirty="0">
                    <a:solidFill>
                      <a:prstClr val="white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84" name="TextBox 183"/>
              <p:cNvSpPr txBox="1"/>
              <p:nvPr/>
            </p:nvSpPr>
            <p:spPr>
              <a:xfrm>
                <a:off x="2145994" y="1587936"/>
                <a:ext cx="375138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7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Ні</a:t>
                </a:r>
              </a:p>
            </p:txBody>
          </p:sp>
        </p:grpSp>
        <p:cxnSp>
          <p:nvCxnSpPr>
            <p:cNvPr id="152" name="Straight Arrow Connector 151"/>
            <p:cNvCxnSpPr/>
            <p:nvPr/>
          </p:nvCxnSpPr>
          <p:spPr>
            <a:xfrm>
              <a:off x="2373967" y="1775977"/>
              <a:ext cx="0" cy="66818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54428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702</Words>
  <Application>Microsoft Office PowerPoint</Application>
  <PresentationFormat>A4 Paper (210x297 mm)</PresentationFormat>
  <Paragraphs>88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Esther Artime Freire</dc:creator>
  <cp:lastModifiedBy>Venher, Lyudmyla PH/UA</cp:lastModifiedBy>
  <cp:revision>228</cp:revision>
  <dcterms:created xsi:type="dcterms:W3CDTF">2015-10-23T15:42:21Z</dcterms:created>
  <dcterms:modified xsi:type="dcterms:W3CDTF">2017-07-03T11:04:59Z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